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6" r:id="rId2"/>
    <p:sldId id="271" r:id="rId3"/>
    <p:sldId id="272" r:id="rId4"/>
    <p:sldId id="273" r:id="rId5"/>
    <p:sldId id="305" r:id="rId6"/>
    <p:sldId id="306" r:id="rId7"/>
    <p:sldId id="275" r:id="rId8"/>
    <p:sldId id="311" r:id="rId9"/>
    <p:sldId id="312" r:id="rId10"/>
    <p:sldId id="316" r:id="rId11"/>
    <p:sldId id="313" r:id="rId12"/>
    <p:sldId id="319" r:id="rId13"/>
    <p:sldId id="320" r:id="rId14"/>
    <p:sldId id="321" r:id="rId15"/>
    <p:sldId id="276" r:id="rId16"/>
    <p:sldId id="288" r:id="rId17"/>
    <p:sldId id="310" r:id="rId18"/>
    <p:sldId id="309" r:id="rId19"/>
    <p:sldId id="302" r:id="rId20"/>
    <p:sldId id="277" r:id="rId21"/>
    <p:sldId id="278" r:id="rId22"/>
    <p:sldId id="279" r:id="rId23"/>
    <p:sldId id="280" r:id="rId24"/>
    <p:sldId id="284" r:id="rId25"/>
    <p:sldId id="285" r:id="rId26"/>
    <p:sldId id="286" r:id="rId27"/>
    <p:sldId id="281" r:id="rId28"/>
    <p:sldId id="282" r:id="rId29"/>
    <p:sldId id="283" r:id="rId30"/>
    <p:sldId id="328" r:id="rId31"/>
    <p:sldId id="329" r:id="rId32"/>
    <p:sldId id="289" r:id="rId33"/>
    <p:sldId id="303" r:id="rId34"/>
    <p:sldId id="290" r:id="rId35"/>
    <p:sldId id="291" r:id="rId36"/>
    <p:sldId id="293" r:id="rId37"/>
    <p:sldId id="295" r:id="rId38"/>
    <p:sldId id="294" r:id="rId39"/>
    <p:sldId id="296" r:id="rId40"/>
    <p:sldId id="318" r:id="rId41"/>
    <p:sldId id="324" r:id="rId42"/>
    <p:sldId id="322" r:id="rId43"/>
    <p:sldId id="323" r:id="rId44"/>
    <p:sldId id="325" r:id="rId45"/>
    <p:sldId id="326" r:id="rId46"/>
    <p:sldId id="32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719C"/>
    <a:srgbClr val="5A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504"/>
    <p:restoredTop sz="94712"/>
  </p:normalViewPr>
  <p:slideViewPr>
    <p:cSldViewPr snapToGrid="0" snapToObjects="1">
      <p:cViewPr varScale="1">
        <p:scale>
          <a:sx n="161" d="100"/>
          <a:sy n="161" d="100"/>
        </p:scale>
        <p:origin x="11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F16C3A-D8A0-334C-809B-A3ADE2341792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F98B7-D81C-3549-A31C-5EF87BC34F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7127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17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560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009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0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85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7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562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5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09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19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2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FB8587-F81E-A646-AE11-EE995794B448}" type="datetimeFigureOut">
              <a:rPr lang="en-US" smtClean="0"/>
              <a:t>10/25/2017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019A81-F08F-2249-861B-6DE045682E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960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tiff"/><Relationship Id="rId4" Type="http://schemas.openxmlformats.org/officeDocument/2006/relationships/image" Target="../media/image44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6.png"/><Relationship Id="rId7" Type="http://schemas.openxmlformats.org/officeDocument/2006/relationships/image" Target="../media/image45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7.tiff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4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2" Type="http://schemas.openxmlformats.org/officeDocument/2006/relationships/image" Target="../media/image66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Covariance and Dependence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application to </a:t>
            </a:r>
            <a:r>
              <a:rPr lang="en-US" smtClean="0"/>
              <a:t>portfolio allocation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6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CCA Example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796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– Survey on Mental Health at Tech Co.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122" y="1563886"/>
            <a:ext cx="4419600" cy="5141714"/>
          </a:xfrm>
          <a:ln>
            <a:solidFill>
              <a:srgbClr val="00B0F0"/>
            </a:solidFill>
          </a:ln>
        </p:spPr>
        <p:txBody>
          <a:bodyPr>
            <a:normAutofit/>
          </a:bodyPr>
          <a:lstStyle/>
          <a:p>
            <a:r>
              <a:rPr lang="en-US" dirty="0" smtClean="0"/>
              <a:t>The data comes from a survey on mental health given to employees at a technology companies</a:t>
            </a:r>
          </a:p>
          <a:p>
            <a:r>
              <a:rPr lang="en-US" dirty="0" smtClean="0"/>
              <a:t>We divide the data into two sets, namely sets of questions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SET 1</a:t>
            </a:r>
            <a:r>
              <a:rPr lang="en-US" dirty="0" smtClean="0"/>
              <a:t> is on company policies towards mental health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/>
              <a:t>SET 2</a:t>
            </a:r>
            <a:r>
              <a:rPr lang="en-US" dirty="0" smtClean="0"/>
              <a:t> is how open employees are to talk about mental health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661222" y="1562298"/>
            <a:ext cx="7619678" cy="54476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/>
              <a:t>Questions from Policies on Mental Health (SET 1)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Does your employer provide mental health benefits?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 you know the options for mental health care your employer provides?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Has your employer ever discussed mental health as part of an employee wellness program?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Does your employer provide resources to learn more about mental health issues and how to seek help?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Is your anonymity protected if you choose to take advantage of mental health or substance abuse treatment resources?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How easy is it for you to take medical leave for a mental health condition</a:t>
            </a:r>
            <a:r>
              <a:rPr lang="en-US" sz="1400" dirty="0" smtClean="0"/>
              <a:t>?</a:t>
            </a:r>
          </a:p>
          <a:p>
            <a:pPr marL="971550" lvl="1" indent="-514350">
              <a:buFont typeface="+mj-lt"/>
              <a:buAutoNum type="arabicPeriod"/>
            </a:pPr>
            <a:endParaRPr lang="en-US" sz="1400" dirty="0"/>
          </a:p>
          <a:p>
            <a:r>
              <a:rPr lang="en-US" b="1" dirty="0"/>
              <a:t>Questions from Openness about Mental Health (SET 2)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 you think that discussing a mental health issue with your employer would have negative consequences?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 you think that discussing a physical health issue with your employer would have negative consequences?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Would you be willing to discuss a mental health issue with your coworkers?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Would you be willing to discuss a mental health issue with your direct supervisor(s)?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Would you bring up a mental health issue with a potential employer in an interview?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Would you bring up a physical health issue with a potential employer in an interview?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Do you feel that your employer takes mental health as seriously as physical health?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1400" dirty="0"/>
              <a:t>Have you heard of or observed negative consequences for coworkers with mental health conditions in your workplace?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8208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the data looks like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5" b="837"/>
          <a:stretch/>
        </p:blipFill>
        <p:spPr>
          <a:xfrm>
            <a:off x="838200" y="1690688"/>
            <a:ext cx="7951470" cy="4781232"/>
          </a:xfrm>
        </p:spPr>
      </p:pic>
      <p:cxnSp>
        <p:nvCxnSpPr>
          <p:cNvPr id="8" name="Straight Arrow Connector 7"/>
          <p:cNvCxnSpPr/>
          <p:nvPr/>
        </p:nvCxnSpPr>
        <p:spPr>
          <a:xfrm flipH="1">
            <a:off x="8879840" y="2794000"/>
            <a:ext cx="436880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316720" y="2600960"/>
            <a:ext cx="1777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Survey questions</a:t>
            </a:r>
            <a:endParaRPr lang="en-US"/>
          </a:p>
        </p:txBody>
      </p:sp>
      <p:sp>
        <p:nvSpPr>
          <p:cNvPr id="3" name="Right Brace 2"/>
          <p:cNvSpPr/>
          <p:nvPr/>
        </p:nvSpPr>
        <p:spPr>
          <a:xfrm>
            <a:off x="8879840" y="2882095"/>
            <a:ext cx="436880" cy="3333510"/>
          </a:xfrm>
          <a:prstGeom prst="rightBrace">
            <a:avLst>
              <a:gd name="adj1" fmla="val 83963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406890" y="4225684"/>
            <a:ext cx="1777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Responses,  aka “observations”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245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844411" cy="435133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Can simply use R package “CCA”</a:t>
            </a:r>
          </a:p>
          <a:p>
            <a:endParaRPr lang="en-US" dirty="0"/>
          </a:p>
          <a:p>
            <a:r>
              <a:rPr lang="en-US" dirty="0" smtClean="0"/>
              <a:t>Recode survey responses to Likert Scale. This is the “lazy way” of doing it. In more important applications, code each variable response as 1 or 0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Calculate CCA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" b="-1"/>
          <a:stretch/>
        </p:blipFill>
        <p:spPr>
          <a:xfrm>
            <a:off x="6682611" y="1690688"/>
            <a:ext cx="4883127" cy="7797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11" y="3789382"/>
            <a:ext cx="4958575" cy="1470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835" y="5481329"/>
            <a:ext cx="5592059" cy="13766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611" y="2527408"/>
            <a:ext cx="5618283" cy="120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26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326" y="1690688"/>
            <a:ext cx="5207000" cy="1625859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19" y="3548417"/>
            <a:ext cx="5268107" cy="290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04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Covariance Matrix Estimation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3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78664"/>
          </a:xfrm>
        </p:spPr>
        <p:txBody>
          <a:bodyPr/>
          <a:lstStyle/>
          <a:p>
            <a:r>
              <a:rPr lang="en-US" dirty="0" smtClean="0"/>
              <a:t>Covariance Matrix – 2 Potential Problems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8657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 </a:t>
            </a:r>
            <a:r>
              <a:rPr lang="en-US" b="1" i="1" dirty="0" smtClean="0"/>
              <a:t>sample</a:t>
            </a:r>
            <a:r>
              <a:rPr lang="en-US" dirty="0"/>
              <a:t> </a:t>
            </a:r>
            <a:r>
              <a:rPr lang="en-US" dirty="0" smtClean="0"/>
              <a:t>covariance matrix is created simply by taking the covariance matrix of raw sample data</a:t>
            </a:r>
          </a:p>
          <a:p>
            <a:pPr lvl="1"/>
            <a:r>
              <a:rPr lang="en-US" dirty="0" smtClean="0"/>
              <a:t>2 potential problems:</a:t>
            </a:r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Dimensionality</a:t>
            </a:r>
            <a:r>
              <a:rPr lang="en-US" dirty="0"/>
              <a:t> – When there are more </a:t>
            </a:r>
            <a:r>
              <a:rPr lang="en-US" dirty="0" smtClean="0"/>
              <a:t>variables (columns) </a:t>
            </a:r>
            <a:r>
              <a:rPr lang="en-US" dirty="0"/>
              <a:t>than </a:t>
            </a:r>
            <a:r>
              <a:rPr lang="en-US" dirty="0" smtClean="0"/>
              <a:t>observations (rows). A related problem is when there are </a:t>
            </a:r>
            <a:r>
              <a:rPr lang="en-US" i="1" dirty="0" smtClean="0"/>
              <a:t>few observations </a:t>
            </a:r>
            <a:r>
              <a:rPr lang="en-US" dirty="0" smtClean="0"/>
              <a:t>(not enough data).</a:t>
            </a:r>
            <a:endParaRPr lang="en-US" dirty="0"/>
          </a:p>
          <a:p>
            <a:pPr marL="1428750" lvl="2" indent="-514350">
              <a:buFont typeface="+mj-lt"/>
              <a:buAutoNum type="arabicPeriod"/>
            </a:pPr>
            <a:r>
              <a:rPr lang="en-US" b="1" dirty="0"/>
              <a:t>Sparsity</a:t>
            </a:r>
            <a:r>
              <a:rPr lang="en-US" dirty="0"/>
              <a:t> - </a:t>
            </a:r>
            <a:r>
              <a:rPr lang="en-US" dirty="0" smtClean="0"/>
              <a:t>When </a:t>
            </a:r>
            <a:r>
              <a:rPr lang="en-US" dirty="0"/>
              <a:t>many variables are not actually correlated. There will be many 0s in the covariance </a:t>
            </a:r>
            <a:r>
              <a:rPr lang="en-US" dirty="0" smtClean="0"/>
              <a:t>matrix </a:t>
            </a:r>
            <a:r>
              <a:rPr lang="en-US" dirty="0"/>
              <a:t>if this is the case</a:t>
            </a:r>
            <a:r>
              <a:rPr lang="en-US" dirty="0" smtClean="0"/>
              <a:t>.</a:t>
            </a:r>
          </a:p>
          <a:p>
            <a:pPr lvl="3"/>
            <a:r>
              <a:rPr lang="en-US" dirty="0" smtClean="0"/>
              <a:t>Sparsity does not imply missing data. Only low correlations.</a:t>
            </a:r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In these cases the </a:t>
            </a:r>
            <a:r>
              <a:rPr lang="en-US" i="1" dirty="0" smtClean="0"/>
              <a:t>sample </a:t>
            </a:r>
            <a:r>
              <a:rPr lang="en-US" dirty="0" smtClean="0"/>
              <a:t>covariance matrix is not positive definite, and therefore not an accurate representation of “true” covariance matrix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500257"/>
            <a:ext cx="10515600" cy="4308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200" dirty="0" smtClean="0"/>
              <a:t>When the data is sparse or has few observations we must </a:t>
            </a:r>
            <a:r>
              <a:rPr lang="en-US" sz="2200" i="1" u="sng" dirty="0" smtClean="0"/>
              <a:t>estimate</a:t>
            </a:r>
            <a:r>
              <a:rPr lang="en-US" sz="2200" u="sng" dirty="0" smtClean="0"/>
              <a:t> the covariance matrix</a:t>
            </a:r>
            <a:r>
              <a:rPr lang="en-US" sz="2200" dirty="0" smtClean="0"/>
              <a:t>.</a:t>
            </a:r>
            <a:endParaRPr lang="en-US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052" y="164886"/>
            <a:ext cx="1271496" cy="116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5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Eigenvalues of Covariance </a:t>
            </a:r>
            <a:r>
              <a:rPr lang="en-US" dirty="0" smtClean="0"/>
              <a:t>Matrix Theory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8458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b="0" dirty="0" smtClean="0"/>
                  <a:t>Given a random matrix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𝐗</m:t>
                    </m:r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𝒩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0,1</m:t>
                                      </m:r>
                                    </m:e>
                                  </m:d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𝑛𝑥𝑝</m:t>
                        </m:r>
                      </m:sub>
                    </m:sSub>
                  </m:oMath>
                </a14:m>
                <a:r>
                  <a:rPr lang="en-US" b="0" dirty="0" smtClean="0"/>
                  <a:t>, </a:t>
                </a:r>
              </a:p>
              <a:p>
                <a:endParaRPr lang="en-US" dirty="0" smtClean="0"/>
              </a:p>
              <a:p>
                <a:r>
                  <a:rPr lang="en-US" dirty="0" smtClean="0"/>
                  <a:t>T</a:t>
                </a:r>
                <a:r>
                  <a:rPr lang="en-US" b="0" dirty="0" smtClean="0"/>
                  <a:t>he covariance matrix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𝑿</m:t>
                    </m:r>
                  </m:oMath>
                </a14:m>
                <a:r>
                  <a:rPr lang="en-US" b="0" dirty="0" smtClean="0"/>
                  <a:t> should be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𝑝𝑥𝑝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𝑝𝑥𝑝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𝑝𝑥𝑝</m:t>
                        </m:r>
                      </m:sub>
                    </m:sSub>
                  </m:oMath>
                </a14:m>
                <a:r>
                  <a:rPr lang="en-US" b="0" dirty="0" smtClean="0"/>
                  <a:t> </a:t>
                </a:r>
              </a:p>
              <a:p>
                <a:pPr lvl="1"/>
                <a:endParaRPr lang="en-US" b="0" dirty="0" smtClean="0"/>
              </a:p>
              <a:p>
                <a:r>
                  <a:rPr lang="en-US" dirty="0" smtClean="0"/>
                  <a:t>Given the above theory, we expect the sample covariance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</m:acc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den>
                    </m:f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to have similar properties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dirty="0" smtClean="0"/>
                  <a:t> is a random matrix.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845800" cy="4351338"/>
              </a:xfrm>
              <a:blipFill rotWithShape="0">
                <a:blip r:embed="rId2"/>
                <a:stretch>
                  <a:fillRect l="-899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251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Eigenvalues of Covariance Matrix Application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58402" y="6194947"/>
            <a:ext cx="19992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 = 400, p = 400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0" r="16587" b="13910"/>
          <a:stretch/>
        </p:blipFill>
        <p:spPr>
          <a:xfrm>
            <a:off x="297916" y="3387144"/>
            <a:ext cx="5433183" cy="26144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2" r="5280" b="16816"/>
          <a:stretch/>
        </p:blipFill>
        <p:spPr>
          <a:xfrm>
            <a:off x="6018727" y="3387144"/>
            <a:ext cx="5998157" cy="24469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95574" y="5816890"/>
            <a:ext cx="315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Eigenvalue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0351" y="5816890"/>
            <a:ext cx="3155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Eigenvalue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Down Arrow 12"/>
          <p:cNvSpPr/>
          <p:nvPr/>
        </p:nvSpPr>
        <p:spPr>
          <a:xfrm>
            <a:off x="2879279" y="3468675"/>
            <a:ext cx="958626" cy="11419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780930" y="2394316"/>
            <a:ext cx="3155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Distribution of eigenvalues does not follow theory when n is close to 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73625" y="6194947"/>
            <a:ext cx="1999221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 = 50, p = 1000</a:t>
            </a:r>
            <a:endParaRPr 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506658" y="1619412"/>
                <a:ext cx="11178684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𝑛</m:t>
                    </m:r>
                    <m:r>
                      <a:rPr lang="en-US" sz="2800" b="0" i="1" smtClean="0">
                        <a:latin typeface="Cambria Math" charset="0"/>
                      </a:rPr>
                      <m:t>≤</m:t>
                    </m:r>
                    <m:r>
                      <a:rPr lang="en-US" sz="2800" b="0" i="1" smtClean="0"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800" dirty="0" smtClean="0"/>
                  <a:t>, the sample covariance matrix is not useful. </a:t>
                </a:r>
                <a:r>
                  <a:rPr lang="en-US" sz="2800" b="1" dirty="0" smtClean="0"/>
                  <a:t>We must improve it</a:t>
                </a:r>
                <a:r>
                  <a:rPr lang="en-US" sz="2800" dirty="0" smtClean="0"/>
                  <a:t>.</a:t>
                </a:r>
                <a:endParaRPr lang="en-US" sz="2800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58" y="1619412"/>
                <a:ext cx="11178684" cy="523220"/>
              </a:xfrm>
              <a:prstGeom prst="rect">
                <a:avLst/>
              </a:prstGeom>
              <a:blipFill rotWithShape="0">
                <a:blip r:embed="rId4"/>
                <a:stretch>
                  <a:fillRect t="-10345" b="-3218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7292730" y="2394316"/>
            <a:ext cx="3155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When n is much less than p, distribution is as expected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84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5537" y="331620"/>
            <a:ext cx="11020926" cy="1325563"/>
          </a:xfrm>
        </p:spPr>
        <p:txBody>
          <a:bodyPr/>
          <a:lstStyle/>
          <a:p>
            <a:r>
              <a:rPr lang="en-US" dirty="0" smtClean="0"/>
              <a:t>Estimating the Covariance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i="1" dirty="0"/>
              <a:t>estimated</a:t>
            </a:r>
            <a:r>
              <a:rPr lang="en-US" dirty="0"/>
              <a:t> covariance matrix is useful when the sample matrix is not an accurate representation of the ‘true’ covariance </a:t>
            </a:r>
            <a:r>
              <a:rPr lang="en-US" dirty="0" smtClean="0"/>
              <a:t>matrix</a:t>
            </a:r>
          </a:p>
          <a:p>
            <a:r>
              <a:rPr lang="en-US" dirty="0" smtClean="0"/>
              <a:t>3 basic methods for estimating covariance matrix. Depends on </a:t>
            </a:r>
            <a:r>
              <a:rPr lang="en-US" i="1" u="sng" dirty="0" smtClean="0"/>
              <a:t>structure</a:t>
            </a:r>
            <a:r>
              <a:rPr lang="en-US" dirty="0" smtClean="0"/>
              <a:t> of data</a:t>
            </a:r>
            <a:endParaRPr lang="en-US" dirty="0"/>
          </a:p>
          <a:p>
            <a:pPr lvl="1"/>
            <a:r>
              <a:rPr lang="en-US" dirty="0" smtClean="0"/>
              <a:t>Structure - if … use …</a:t>
            </a:r>
          </a:p>
          <a:p>
            <a:pPr lvl="2">
              <a:buFont typeface="Wingdings" charset="2"/>
              <a:buChar char="Ø"/>
            </a:pPr>
            <a:r>
              <a:rPr lang="en-US" dirty="0" smtClean="0"/>
              <a:t>Variables (columns) are ordered, such as time-series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u="sng" dirty="0" smtClean="0"/>
              <a:t>Banding</a:t>
            </a:r>
          </a:p>
          <a:p>
            <a:pPr marL="1828800" lvl="3" indent="-457200">
              <a:buFont typeface="+mj-lt"/>
              <a:buAutoNum type="arabicPeriod"/>
            </a:pPr>
            <a:r>
              <a:rPr lang="en-US" u="sng" dirty="0" err="1" smtClean="0"/>
              <a:t>Tappering</a:t>
            </a:r>
            <a:endParaRPr lang="en-US" u="sng" dirty="0" smtClean="0"/>
          </a:p>
          <a:p>
            <a:pPr marL="1828800" lvl="3" indent="-457200">
              <a:buFont typeface="+mj-lt"/>
              <a:buAutoNum type="arabicPeriod"/>
            </a:pPr>
            <a:endParaRPr lang="en-US" dirty="0" smtClean="0"/>
          </a:p>
          <a:p>
            <a:pPr lvl="2">
              <a:buFont typeface="Wingdings" charset="2"/>
              <a:buChar char="Ø"/>
            </a:pPr>
            <a:r>
              <a:rPr lang="en-US" dirty="0" smtClean="0"/>
              <a:t>There does not appear to be an order or pattern in the data, but data is sparse</a:t>
            </a:r>
          </a:p>
          <a:p>
            <a:pPr marL="1371600" lvl="3" indent="0">
              <a:buNone/>
            </a:pPr>
            <a:r>
              <a:rPr lang="en-US" dirty="0" smtClean="0"/>
              <a:t>3. 	</a:t>
            </a:r>
            <a:r>
              <a:rPr lang="en-US" u="sng" dirty="0" smtClean="0"/>
              <a:t>Thresholding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3633" y1="15820" x2="23633" y2="15820"/>
                        <a14:foregroundMark x1="14648" y1="16602" x2="14648" y2="16602"/>
                        <a14:foregroundMark x1="13867" y1="19727" x2="13867" y2="19727"/>
                        <a14:foregroundMark x1="17578" y1="18555" x2="17578" y2="18555"/>
                        <a14:foregroundMark x1="21094" y1="15430" x2="21094" y2="15430"/>
                        <a14:foregroundMark x1="15039" y1="8984" x2="15039" y2="8984"/>
                        <a14:foregroundMark x1="11523" y1="11328" x2="11523" y2="11328"/>
                        <a14:foregroundMark x1="8398" y1="8203" x2="8398" y2="8203"/>
                        <a14:foregroundMark x1="7422" y1="13086" x2="7422" y2="1308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17576" y="316245"/>
            <a:ext cx="1356311" cy="1356311"/>
          </a:xfrm>
          <a:prstGeom prst="rect">
            <a:avLst/>
          </a:prstGeom>
        </p:spPr>
      </p:pic>
      <p:sp>
        <p:nvSpPr>
          <p:cNvPr id="8" name="Down Arrow 7"/>
          <p:cNvSpPr/>
          <p:nvPr/>
        </p:nvSpPr>
        <p:spPr>
          <a:xfrm rot="16200000">
            <a:off x="1081823" y="4114867"/>
            <a:ext cx="766293" cy="10367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 rot="16200000">
            <a:off x="1081823" y="5195015"/>
            <a:ext cx="766293" cy="103674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88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Canonical Correlation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78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Banding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9796"/>
            <a:ext cx="11124156" cy="3670451"/>
          </a:xfrm>
        </p:spPr>
        <p:txBody>
          <a:bodyPr>
            <a:normAutofit/>
          </a:bodyPr>
          <a:lstStyle/>
          <a:p>
            <a:r>
              <a:rPr lang="en-US" dirty="0" smtClean="0"/>
              <a:t>In data where the order matters (ex. time series) the correlations are influenced by the order of the variables</a:t>
            </a:r>
          </a:p>
          <a:p>
            <a:pPr lvl="1"/>
            <a:r>
              <a:rPr lang="en-US" dirty="0" smtClean="0"/>
              <a:t>Variables ordered close together tend to have high correlations</a:t>
            </a:r>
            <a:endParaRPr lang="en-US" dirty="0"/>
          </a:p>
          <a:p>
            <a:pPr lvl="1"/>
            <a:r>
              <a:rPr lang="en-US" dirty="0" smtClean="0"/>
              <a:t>Variables ordered further apart tend to have low correlation</a:t>
            </a:r>
          </a:p>
          <a:p>
            <a:pPr lvl="2"/>
            <a:r>
              <a:rPr lang="en-US" dirty="0" smtClean="0"/>
              <a:t>For example, there will be a higher correlation in the temperatures in January and February than January and June.</a:t>
            </a:r>
          </a:p>
          <a:p>
            <a:r>
              <a:rPr lang="en-US" dirty="0" smtClean="0"/>
              <a:t>This means values along the diagonal of the covariance matrix should be more significant than values that deviate from the diagonal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0061" y="4954654"/>
            <a:ext cx="8531877" cy="165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70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Banding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076167" cy="4925904"/>
          </a:xfrm>
        </p:spPr>
        <p:txBody>
          <a:bodyPr>
            <a:normAutofit/>
          </a:bodyPr>
          <a:lstStyle/>
          <a:p>
            <a:r>
              <a:rPr lang="en-US" dirty="0" smtClean="0"/>
              <a:t>In reality, when we take samples, we will get small correlations between variables that are not actually correlated. </a:t>
            </a:r>
          </a:p>
          <a:p>
            <a:r>
              <a:rPr lang="en-US" dirty="0" smtClean="0"/>
              <a:t>The idea with banding is to find a a symmetric distance from the diagonal of the covariance matrix that contains all the most important values.</a:t>
            </a:r>
          </a:p>
          <a:p>
            <a:r>
              <a:rPr lang="en-US" dirty="0" smtClean="0"/>
              <a:t>Then, we take all values not within that distance from the diagonal (outside the band) and set them to 0.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717" y="1690688"/>
            <a:ext cx="3699970" cy="3622382"/>
          </a:xfrm>
          <a:prstGeom prst="rect">
            <a:avLst/>
          </a:prstGeom>
        </p:spPr>
      </p:pic>
      <p:sp>
        <p:nvSpPr>
          <p:cNvPr id="22" name="Left Brace 21"/>
          <p:cNvSpPr/>
          <p:nvPr/>
        </p:nvSpPr>
        <p:spPr>
          <a:xfrm rot="16200000">
            <a:off x="8872069" y="4502518"/>
            <a:ext cx="438411" cy="2059513"/>
          </a:xfrm>
          <a:prstGeom prst="leftBrace">
            <a:avLst>
              <a:gd name="adj1" fmla="val 2605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         </a:t>
            </a:r>
            <a:endParaRPr lang="en-US" dirty="0"/>
          </a:p>
        </p:txBody>
      </p:sp>
      <p:sp>
        <p:nvSpPr>
          <p:cNvPr id="23" name="Left Brace 22"/>
          <p:cNvSpPr/>
          <p:nvPr/>
        </p:nvSpPr>
        <p:spPr>
          <a:xfrm rot="5400000">
            <a:off x="10078336" y="509194"/>
            <a:ext cx="438411" cy="2059513"/>
          </a:xfrm>
          <a:prstGeom prst="leftBrace">
            <a:avLst>
              <a:gd name="adj1" fmla="val 2605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Brace 23"/>
          <p:cNvSpPr/>
          <p:nvPr/>
        </p:nvSpPr>
        <p:spPr>
          <a:xfrm>
            <a:off x="7352711" y="3065768"/>
            <a:ext cx="438411" cy="2059513"/>
          </a:xfrm>
          <a:prstGeom prst="leftBrace">
            <a:avLst>
              <a:gd name="adj1" fmla="val 2605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Brace 24"/>
          <p:cNvSpPr/>
          <p:nvPr/>
        </p:nvSpPr>
        <p:spPr>
          <a:xfrm rot="10800000">
            <a:off x="11484514" y="1939783"/>
            <a:ext cx="438411" cy="2059513"/>
          </a:xfrm>
          <a:prstGeom prst="leftBrace">
            <a:avLst>
              <a:gd name="adj1" fmla="val 26058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646338" y="5828199"/>
            <a:ext cx="2889872" cy="92333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For example, values in this corners, out side the light colored band are set to 0.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8852605" y="305694"/>
            <a:ext cx="2889872" cy="923330"/>
          </a:xfrm>
          <a:prstGeom prst="rect">
            <a:avLst/>
          </a:prstGeom>
          <a:noFill/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For example, values </a:t>
            </a:r>
            <a:r>
              <a:rPr lang="en-US" dirty="0" smtClean="0"/>
              <a:t>in this corners, out side the light colored band will go to 0.</a:t>
            </a:r>
            <a:endParaRPr lang="en-US" dirty="0"/>
          </a:p>
        </p:txBody>
      </p:sp>
      <p:sp>
        <p:nvSpPr>
          <p:cNvPr id="28" name="Right Triangle 27"/>
          <p:cNvSpPr/>
          <p:nvPr/>
        </p:nvSpPr>
        <p:spPr>
          <a:xfrm>
            <a:off x="8025114" y="2978553"/>
            <a:ext cx="2164466" cy="21760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Triangle 28"/>
          <p:cNvSpPr/>
          <p:nvPr/>
        </p:nvSpPr>
        <p:spPr>
          <a:xfrm rot="10800000">
            <a:off x="9162832" y="1834874"/>
            <a:ext cx="2164466" cy="2176040"/>
          </a:xfrm>
          <a:prstGeom prst="rt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1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Banding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19026" y="1825625"/>
                <a:ext cx="7969512" cy="4907684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≤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𝑘</m:t>
                            </m:r>
                          </m:e>
                        </m:d>
                      </m:e>
                    </m:d>
                    <m:r>
                      <a:rPr lang="en-US" b="0" i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b="0" dirty="0" smtClean="0"/>
                  <a:t> values within the band stay the same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charset="0"/>
                      </a:rPr>
                      <m:t>𝟏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 −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𝑗</m:t>
                            </m:r>
                          </m:e>
                        </m:d>
                        <m:r>
                          <a:rPr lang="en-US" i="1">
                            <a:latin typeface="Cambria Math" charset="0"/>
                          </a:rPr>
                          <m:t>≤</m:t>
                        </m:r>
                        <m:r>
                          <a:rPr lang="en-US" i="1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𝑒𝑞𝑢𝑎𝑙𝑠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𝟏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𝑖𝑓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  <m:r>
                          <a:rPr lang="en-US" i="1">
                            <a:latin typeface="Cambria Math" charset="0"/>
                          </a:rPr>
                          <m:t> −</m:t>
                        </m:r>
                        <m:r>
                          <a:rPr lang="en-US" i="1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≤</m:t>
                    </m:r>
                    <m:r>
                      <a:rPr lang="en-US" i="1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1" i="1" smtClean="0">
                        <a:latin typeface="Cambria Math" charset="0"/>
                      </a:rPr>
                      <m:t>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𝑜𝑡h𝑒𝑟𝑤𝑖𝑠𝑒</m:t>
                    </m:r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</m:oMath>
                </a14:m>
                <a:r>
                  <a:rPr lang="en-US" b="0" dirty="0" smtClean="0">
                    <a:latin typeface="Cambria Math" charset="0"/>
                  </a:rPr>
                  <a:t> indicate the indices (row and column) of a value in the matrix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b="0" dirty="0" smtClean="0">
                    <a:latin typeface="Cambria Math" charset="0"/>
                  </a:rPr>
                  <a:t> is the value at position </a:t>
                </a:r>
                <a:r>
                  <a:rPr lang="en-US" i="1" dirty="0" err="1" smtClean="0">
                    <a:latin typeface="Cambria Math" charset="0"/>
                  </a:rPr>
                  <a:t>i</a:t>
                </a:r>
                <a:r>
                  <a:rPr lang="en-US" b="0" i="1" dirty="0" err="1" smtClean="0">
                    <a:latin typeface="Cambria Math" charset="0"/>
                  </a:rPr>
                  <a:t>,j</a:t>
                </a:r>
                <a:r>
                  <a:rPr lang="en-US" b="0" i="1" dirty="0" smtClean="0">
                    <a:latin typeface="Cambria Math" charset="0"/>
                  </a:rPr>
                  <a:t>  </a:t>
                </a:r>
                <a:r>
                  <a:rPr lang="en-US" b="0" dirty="0" smtClean="0">
                    <a:latin typeface="Cambria Math" charset="0"/>
                  </a:rPr>
                  <a:t>in the matrix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</m:oMath>
                </a14:m>
                <a:r>
                  <a:rPr lang="en-US" b="0" dirty="0" smtClean="0">
                    <a:latin typeface="Cambria Math" charset="0"/>
                  </a:rPr>
                  <a:t> is the width of the band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</a:rPr>
                      <m:t>𝑗</m:t>
                    </m:r>
                    <m:r>
                      <a:rPr lang="en-US" b="0" i="1" smtClean="0">
                        <a:latin typeface="Cambria Math" charset="0"/>
                      </a:rPr>
                      <m:t>|</m:t>
                    </m:r>
                    <m:r>
                      <m:rPr>
                        <m:lit/>
                      </m:rPr>
                      <a:rPr lang="en-US" b="0" i="1" smtClean="0">
                        <a:latin typeface="Cambria Math" charset="0"/>
                      </a:rPr>
                      <m:t>&gt;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⟹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=0</m:t>
                    </m:r>
                  </m:oMath>
                </a14:m>
                <a:r>
                  <a:rPr lang="en-US" dirty="0" smtClean="0"/>
                  <a:t>	values outside the band are set to 0</a:t>
                </a:r>
                <a:endParaRPr lang="en-US" dirty="0"/>
              </a:p>
              <a:p>
                <a:pPr marL="0" indent="0">
                  <a:buNone/>
                </a:pPr>
                <a:r>
                  <a:rPr lang="en-US" sz="3200" dirty="0" smtClean="0"/>
                  <a:t>How do we choose the width of the band, </a:t>
                </a:r>
                <a:r>
                  <a:rPr lang="en-US" sz="3200" i="1" dirty="0" smtClean="0"/>
                  <a:t>k</a:t>
                </a:r>
                <a:r>
                  <a:rPr lang="en-US" sz="3200" dirty="0" smtClean="0"/>
                  <a:t>?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k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Σ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(1,1)</m:t>
                        </m:r>
                      </m:sub>
                    </m:sSub>
                  </m:oMath>
                </a14:m>
                <a:r>
                  <a:rPr lang="en-US" dirty="0" smtClean="0"/>
                  <a:t>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0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r>
                      <a:rPr lang="en-US" b="0" i="1" dirty="0" smtClean="0">
                        <a:latin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𝑅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𝐵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𝑣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  <m:sup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e>
                                </m:d>
                              </m:sup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(1,1)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𝑎𝑟𝑔𝑚𝑖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𝑘</m:t>
                        </m:r>
                      </m:sub>
                    </m:sSub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𝑘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19026" y="1825625"/>
                <a:ext cx="7969512" cy="4907684"/>
              </a:xfrm>
              <a:blipFill rotWithShape="0">
                <a:blip r:embed="rId2"/>
                <a:stretch>
                  <a:fillRect l="-1836" t="-1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054" y="1825625"/>
            <a:ext cx="3699970" cy="3622382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V="1">
            <a:off x="9229300" y="2949262"/>
            <a:ext cx="1107583" cy="1013395"/>
          </a:xfrm>
          <a:prstGeom prst="straightConnector1">
            <a:avLst/>
          </a:prstGeom>
          <a:ln w="44450">
            <a:solidFill>
              <a:schemeClr val="accent2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302021" y="3129566"/>
            <a:ext cx="2176530" cy="2163651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9448241" y="1976907"/>
            <a:ext cx="2176530" cy="2163651"/>
          </a:xfrm>
          <a:prstGeom prst="line">
            <a:avLst/>
          </a:prstGeom>
          <a:ln w="444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 rot="18316289">
                <a:off x="9435387" y="3095393"/>
                <a:ext cx="36060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accent2"/>
                          </a:solidFill>
                          <a:latin typeface="Cambria Math" charset="0"/>
                        </a:rPr>
                        <m:t>𝑘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316289">
                <a:off x="9435387" y="3095393"/>
                <a:ext cx="360608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16"/>
          <p:cNvSpPr/>
          <p:nvPr/>
        </p:nvSpPr>
        <p:spPr>
          <a:xfrm>
            <a:off x="11346910" y="5015513"/>
            <a:ext cx="270457" cy="206062"/>
          </a:xfrm>
          <a:prstGeom prst="ellipse">
            <a:avLst/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11482138" y="5257200"/>
            <a:ext cx="0" cy="240684"/>
          </a:xfrm>
          <a:prstGeom prst="straightConnector1">
            <a:avLst/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1028584" y="5495115"/>
                <a:ext cx="907108" cy="646331"/>
              </a:xfrm>
              <a:prstGeom prst="rect">
                <a:avLst/>
              </a:prstGeom>
              <a:noFill/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𝑖</m:t>
                      </m:r>
                      <m:r>
                        <a:rPr lang="en-US" i="1" smtClean="0">
                          <a:latin typeface="Cambria Math" charset="0"/>
                        </a:rPr>
                        <m:t> = 5</m:t>
                      </m:r>
                    </m:oMath>
                  </m:oMathPara>
                </a14:m>
                <a:endParaRPr lang="en-US" i="1" dirty="0" smtClean="0">
                  <a:latin typeface="Cambria Math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charset="0"/>
                        </a:rPr>
                        <m:t>𝑗</m:t>
                      </m:r>
                      <m:r>
                        <a:rPr lang="en-US" i="1" smtClean="0">
                          <a:latin typeface="Cambria Math" charset="0"/>
                        </a:rPr>
                        <m:t> = 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28584" y="5495115"/>
                <a:ext cx="907108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1852" b="-67593"/>
                </a:stretch>
              </a:blipFill>
              <a:ln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76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87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Tapering Intuition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470067"/>
            <a:ext cx="7201395" cy="3706895"/>
          </a:xfrm>
        </p:spPr>
        <p:txBody>
          <a:bodyPr/>
          <a:lstStyle/>
          <a:p>
            <a:r>
              <a:rPr lang="en-US" dirty="0" smtClean="0"/>
              <a:t>Tapering and Banding can be used in similar contexts, but tapering tends to give better results</a:t>
            </a:r>
          </a:p>
          <a:p>
            <a:r>
              <a:rPr lang="en-US" dirty="0" smtClean="0"/>
              <a:t>Instead of setting values to 0 outside a band (as in banding), we decrease values proportional to their distance from the diagonal.</a:t>
            </a:r>
          </a:p>
          <a:p>
            <a:pPr lvl="1"/>
            <a:r>
              <a:rPr lang="en-US" dirty="0" smtClean="0"/>
              <a:t>Values in the corners will be close to 0, while values on the diagonal will not be changed.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455221" y="1690688"/>
            <a:ext cx="1128155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Tapering is similar to banding. In banding, values are set to 0. In tapering, they </a:t>
            </a:r>
            <a:r>
              <a:rPr lang="en-US" sz="2400" i="1" dirty="0" smtClean="0"/>
              <a:t>approach</a:t>
            </a:r>
            <a:r>
              <a:rPr lang="en-US" sz="2400" dirty="0" smtClean="0"/>
              <a:t> 0</a:t>
            </a:r>
            <a:endParaRPr lang="en-US" sz="2400" dirty="0"/>
          </a:p>
        </p:txBody>
      </p:sp>
      <p:grpSp>
        <p:nvGrpSpPr>
          <p:cNvPr id="31" name="Group 30"/>
          <p:cNvGrpSpPr/>
          <p:nvPr/>
        </p:nvGrpSpPr>
        <p:grpSpPr>
          <a:xfrm>
            <a:off x="8336478" y="2909455"/>
            <a:ext cx="3633849" cy="3182587"/>
            <a:chOff x="8336478" y="2909455"/>
            <a:chExt cx="3633849" cy="3182587"/>
          </a:xfrm>
        </p:grpSpPr>
        <p:sp>
          <p:nvSpPr>
            <p:cNvPr id="6" name="Rounded Rectangle 5"/>
            <p:cNvSpPr/>
            <p:nvPr/>
          </p:nvSpPr>
          <p:spPr>
            <a:xfrm>
              <a:off x="8336478" y="2909455"/>
              <a:ext cx="3633849" cy="3182587"/>
            </a:xfrm>
            <a:prstGeom prst="roundRect">
              <a:avLst>
                <a:gd name="adj" fmla="val 4354"/>
              </a:avLst>
            </a:prstGeom>
            <a:solidFill>
              <a:schemeClr val="accent1">
                <a:alpha val="7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8431479" y="2990851"/>
              <a:ext cx="548640" cy="5486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9599219" y="3077875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10574776" y="3077875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11599619" y="3128011"/>
              <a:ext cx="137160" cy="1371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8431479" y="3955934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9387047" y="3810117"/>
              <a:ext cx="548640" cy="5486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10499765" y="3889515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11475322" y="3893328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8486502" y="4878427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9387047" y="4779013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10287593" y="4625570"/>
              <a:ext cx="548640" cy="5486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11400311" y="4708781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8596669" y="5771975"/>
              <a:ext cx="137160" cy="13716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9442070" y="5673275"/>
              <a:ext cx="274320" cy="27432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0287593" y="5566235"/>
              <a:ext cx="411480" cy="41148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1188139" y="5416605"/>
              <a:ext cx="548640" cy="54864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52485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Tapering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 smtClean="0"/>
                  <a:t>Generic function: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𝜌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𝑎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𝑏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≥0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The function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b="0" dirty="0" smtClean="0"/>
                  <a:t> decreases the value at position (</a:t>
                </a:r>
                <a:r>
                  <a:rPr lang="en-US" b="0" dirty="0" err="1" smtClean="0"/>
                  <a:t>a,b</a:t>
                </a:r>
                <a:r>
                  <a:rPr lang="en-US" b="0" dirty="0" smtClean="0"/>
                  <a:t>), by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𝜌</m:t>
                    </m:r>
                  </m:oMath>
                </a14:m>
                <a:r>
                  <a:rPr lang="en-US" b="0" dirty="0" smtClean="0"/>
                  <a:t> and constant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∀</m:t>
                    </m:r>
                    <m:r>
                      <a:rPr lang="en-US" b="0" i="1" smtClean="0">
                        <a:latin typeface="Cambria Math" charset="0"/>
                      </a:rPr>
                      <m:t>𝜎</m:t>
                    </m:r>
                    <m:r>
                      <a:rPr lang="en-US" b="0" i="1" smtClean="0">
                        <a:latin typeface="Cambria Math" charset="0"/>
                      </a:rPr>
                      <m:t>≥0)</m:t>
                    </m:r>
                  </m:oMath>
                </a14:m>
                <a:endParaRPr lang="en-US" b="0" dirty="0" smtClean="0"/>
              </a:p>
              <a:p>
                <a:r>
                  <a:rPr lang="en-US" b="0" dirty="0" smtClean="0"/>
                  <a:t>For example, commonly used functions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sub>
                    </m:sSub>
                  </m:oMath>
                </a14:m>
                <a:r>
                  <a:rPr lang="en-US" b="0" dirty="0" smtClean="0"/>
                  <a:t> are:</a:t>
                </a:r>
              </a:p>
              <a:p>
                <a:pPr lvl="1"/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1 −</m:t>
                            </m:r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−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𝑗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𝜎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  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𝜎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𝜎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Arrow 3"/>
          <p:cNvSpPr/>
          <p:nvPr/>
        </p:nvSpPr>
        <p:spPr>
          <a:xfrm rot="16200000">
            <a:off x="4182534" y="4532489"/>
            <a:ext cx="428978" cy="2822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57600" y="5000448"/>
            <a:ext cx="1478845" cy="369332"/>
          </a:xfrm>
          <a:prstGeom prst="rect">
            <a:avLst/>
          </a:prstGeom>
          <a:noFill/>
          <a:ln>
            <a:solidFill>
              <a:srgbClr val="5A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Thresholding</a:t>
            </a:r>
            <a:endParaRPr lang="en-US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6397242" y="3472584"/>
            <a:ext cx="480327" cy="2052954"/>
          </a:xfrm>
          <a:prstGeom prst="leftBrace">
            <a:avLst>
              <a:gd name="adj1" fmla="val 63690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60932" y="4861948"/>
            <a:ext cx="2152945" cy="646331"/>
          </a:xfrm>
          <a:prstGeom prst="rect">
            <a:avLst/>
          </a:prstGeom>
          <a:noFill/>
          <a:ln>
            <a:solidFill>
              <a:srgbClr val="5A9BD5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We recommend using </a:t>
            </a:r>
            <a:r>
              <a:rPr lang="en-US" smtClean="0"/>
              <a:t>this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845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4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 Idea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6908800" cy="493298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Similar idea to banding, except the data does not need to have structure</a:t>
                </a:r>
              </a:p>
              <a:p>
                <a:r>
                  <a:rPr lang="en-US" dirty="0" smtClean="0"/>
                  <a:t>Instead of looking at values outside a band, we simply set values lower than a certain threshold to 0</a:t>
                </a:r>
              </a:p>
              <a:p>
                <a:endParaRPr lang="en-US" dirty="0"/>
              </a:p>
              <a:p>
                <a:r>
                  <a:rPr lang="en-US" dirty="0" smtClean="0"/>
                  <a:t>2 Kinds of Thresholding</a:t>
                </a:r>
              </a:p>
              <a:p>
                <a:r>
                  <a:rPr lang="en-US" dirty="0" smtClean="0"/>
                  <a:t>Hard – </a:t>
                </a:r>
                <a:r>
                  <a:rPr lang="en-US" b="1" dirty="0" smtClean="0"/>
                  <a:t>Add or subtract the threshold </a:t>
                </a:r>
                <a:r>
                  <a:rPr lang="en-US" dirty="0" smtClean="0"/>
                  <a:t>from all values that are not set to 0. Set values below threshold to 0.</a:t>
                </a:r>
              </a:p>
              <a:p>
                <a:r>
                  <a:rPr lang="en-US" dirty="0" smtClean="0"/>
                  <a:t>Soft – Don’t change the values that are not below the threshold. The ones that are, are set to 0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𝑠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𝑀</m:t>
                        </m:r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𝑖𝑗</m:t>
                            </m:r>
                          </m:sub>
                        </m:sSub>
                        <m:r>
                          <a:rPr lang="en-US" b="1" i="1">
                            <a:latin typeface="Cambria Math" charset="0"/>
                          </a:rPr>
                          <m:t>𝟏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charset="0"/>
                                      </a:rPr>
                                      <m:t>𝑖𝑗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i="1">
                                <a:latin typeface="Cambria Math" charset="0"/>
                              </a:rPr>
                              <m:t>&gt;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𝑠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6908800" cy="4932985"/>
              </a:xfrm>
              <a:blipFill rotWithShape="0">
                <a:blip r:embed="rId2"/>
                <a:stretch>
                  <a:fillRect l="-1412" t="-3086" r="-11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/>
          <p:cNvSpPr/>
          <p:nvPr/>
        </p:nvSpPr>
        <p:spPr>
          <a:xfrm rot="18971033">
            <a:off x="9030304" y="3851533"/>
            <a:ext cx="2961367" cy="4952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7747000" y="2968194"/>
            <a:ext cx="4279900" cy="3863272"/>
            <a:chOff x="7747000" y="2055811"/>
            <a:chExt cx="4279900" cy="4279900"/>
          </a:xfrm>
        </p:grpSpPr>
        <p:grpSp>
          <p:nvGrpSpPr>
            <p:cNvPr id="13" name="Group 12"/>
            <p:cNvGrpSpPr/>
            <p:nvPr/>
          </p:nvGrpSpPr>
          <p:grpSpPr>
            <a:xfrm>
              <a:off x="7747000" y="2055811"/>
              <a:ext cx="4279900" cy="4279900"/>
              <a:chOff x="7747000" y="2055811"/>
              <a:chExt cx="4279900" cy="42799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47000" y="2055811"/>
                <a:ext cx="4279900" cy="4279900"/>
              </a:xfrm>
              <a:prstGeom prst="rect">
                <a:avLst/>
              </a:prstGeom>
            </p:spPr>
          </p:pic>
          <p:sp>
            <p:nvSpPr>
              <p:cNvPr id="16" name="Rectangle 15"/>
              <p:cNvSpPr/>
              <p:nvPr/>
            </p:nvSpPr>
            <p:spPr>
              <a:xfrm>
                <a:off x="8607794" y="2821059"/>
                <a:ext cx="1326666" cy="137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8607794" y="3120003"/>
                <a:ext cx="1326666" cy="13751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/>
            <p:cNvSpPr/>
            <p:nvPr/>
          </p:nvSpPr>
          <p:spPr>
            <a:xfrm rot="19124489">
              <a:off x="9030303" y="3851533"/>
              <a:ext cx="2961367" cy="4952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473" y="600159"/>
            <a:ext cx="2565400" cy="2552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12464" y="145337"/>
            <a:ext cx="25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Sparse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7555521" y="1510414"/>
                <a:ext cx="160508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latin typeface="Cambria Math" charset="0"/>
                        </a:rPr>
                        <m:t>Σ</m:t>
                      </m:r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521" y="1510414"/>
                <a:ext cx="1605086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9458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Selecting the Threshold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Split sample randomly into 2 pieces (</a:t>
                </a:r>
                <a:r>
                  <a:rPr lang="en-US" b="1" dirty="0" smtClean="0"/>
                  <a:t>cross-validation</a:t>
                </a:r>
                <a:r>
                  <a:rPr lang="en-US" dirty="0" smtClean="0"/>
                  <a:t>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sub>
                    </m:sSub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is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covariance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matrix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for</m:t>
                    </m:r>
                    <m:r>
                      <a:rPr lang="en-US" b="0" i="0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sample</m:t>
                    </m:r>
                    <m:r>
                      <a:rPr lang="en-US" b="0" i="0" smtClean="0">
                        <a:latin typeface="Cambria Math" charset="0"/>
                      </a:rPr>
                      <m:t> 1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2,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dirty="0" smtClean="0"/>
                  <a:t> is for sample 2</a:t>
                </a:r>
              </a:p>
              <a:p>
                <a:endParaRPr lang="en-US" b="0" i="1" dirty="0" smtClean="0"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</m:acc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𝑠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𝑣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𝑁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b="0" i="0" smtClean="0">
                                            <a:latin typeface="Cambria Math" charset="0"/>
                                          </a:rPr>
                                          <m:t>Σ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1,</m:t>
                                    </m:r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𝑣</m:t>
                                    </m:r>
                                  </m:sub>
                                  <m:sup/>
                                </m:sSubSup>
                              </m:e>
                            </m:d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charset="0"/>
                                      </a:rPr>
                                      <m:t>Σ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2,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𝑣</m:t>
                                </m:r>
                              </m:sub>
                              <m:sup/>
                            </m:sSubSup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Choose s to minimize OLS: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charset="0"/>
                          </a:rPr>
                          <m:t>𝑅</m:t>
                        </m:r>
                      </m:e>
                    </m:acc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r>
                      <a:rPr lang="en-US" b="0" i="1" smtClean="0">
                        <a:latin typeface="Cambria Math" charset="0"/>
                      </a:rPr>
                      <m:t>𝑠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232" t="4581" r="2852" b="3817"/>
          <a:stretch/>
        </p:blipFill>
        <p:spPr>
          <a:xfrm>
            <a:off x="5765800" y="3657600"/>
            <a:ext cx="62738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1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“Canonical” Correlation 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135" y="2216042"/>
            <a:ext cx="6456047" cy="4420971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Maximize correlation between two sets of variables</a:t>
            </a:r>
          </a:p>
          <a:p>
            <a:pPr lvl="1"/>
            <a:r>
              <a:rPr lang="en-US" dirty="0" smtClean="0"/>
              <a:t>Variables might not have dependent-independent variable relationship</a:t>
            </a:r>
            <a:endParaRPr lang="en-US" dirty="0"/>
          </a:p>
          <a:p>
            <a:pPr lvl="1"/>
            <a:r>
              <a:rPr lang="en-US" dirty="0" smtClean="0"/>
              <a:t>Example: correlation between exercise and health. 2 sets, each with multiple variables.</a:t>
            </a:r>
          </a:p>
          <a:p>
            <a:pPr lvl="2"/>
            <a:r>
              <a:rPr lang="en-US" dirty="0" smtClean="0"/>
              <a:t>Set 1: Exercise ~ Running speed, push-ups per minute, weight lifting, etc.</a:t>
            </a:r>
          </a:p>
          <a:p>
            <a:pPr lvl="2"/>
            <a:r>
              <a:rPr lang="en-US" dirty="0" smtClean="0"/>
              <a:t>Set 2: Health</a:t>
            </a:r>
            <a:r>
              <a:rPr lang="en-US" dirty="0"/>
              <a:t> </a:t>
            </a:r>
            <a:r>
              <a:rPr lang="en-US" dirty="0" smtClean="0"/>
              <a:t>~ Body mass index, blood pressure, heart rate, etc.</a:t>
            </a:r>
          </a:p>
          <a:p>
            <a:r>
              <a:rPr lang="en-US" dirty="0" smtClean="0"/>
              <a:t>Useful when number of dimensions in dataset is large</a:t>
            </a:r>
          </a:p>
          <a:p>
            <a:r>
              <a:rPr lang="en-US" dirty="0" smtClean="0"/>
              <a:t>Similar to PCA</a:t>
            </a:r>
          </a:p>
          <a:p>
            <a:pPr lvl="2"/>
            <a:r>
              <a:rPr lang="en-US" dirty="0" smtClean="0"/>
              <a:t>PCA maximizes variance</a:t>
            </a:r>
          </a:p>
          <a:p>
            <a:pPr lvl="2"/>
            <a:r>
              <a:rPr lang="en-US" dirty="0" smtClean="0"/>
              <a:t>CCA maximizes correlation</a:t>
            </a:r>
          </a:p>
          <a:p>
            <a:pPr lvl="2"/>
            <a:r>
              <a:rPr lang="en-US" dirty="0" smtClean="0"/>
              <a:t>Both use singular value decomposition to find results</a:t>
            </a:r>
          </a:p>
          <a:p>
            <a:pPr lvl="2"/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895598" y="1488083"/>
            <a:ext cx="8400803" cy="46166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A method for measuring the </a:t>
            </a:r>
            <a:r>
              <a:rPr lang="en-US" sz="2400" b="1" dirty="0" smtClean="0"/>
              <a:t>correlation among 2 sets </a:t>
            </a:r>
            <a:r>
              <a:rPr lang="en-US" sz="2400" dirty="0" smtClean="0"/>
              <a:t>of variables</a:t>
            </a:r>
            <a:endParaRPr lang="en-US" sz="2400" dirty="0"/>
          </a:p>
        </p:txBody>
      </p:sp>
      <p:sp>
        <p:nvSpPr>
          <p:cNvPr id="74" name="Curved Left Arrow 73"/>
          <p:cNvSpPr/>
          <p:nvPr/>
        </p:nvSpPr>
        <p:spPr>
          <a:xfrm>
            <a:off x="11163298" y="3216126"/>
            <a:ext cx="698502" cy="2092474"/>
          </a:xfrm>
          <a:prstGeom prst="curvedLef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Curved Left Arrow 74"/>
          <p:cNvSpPr/>
          <p:nvPr/>
        </p:nvSpPr>
        <p:spPr>
          <a:xfrm rot="10800000">
            <a:off x="7114579" y="3072706"/>
            <a:ext cx="698502" cy="2092474"/>
          </a:xfrm>
          <a:prstGeom prst="curvedLef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43" b="81571" l="37063" r="97063">
                        <a14:foregroundMark x1="47938" y1="37143" x2="47938" y2="37143"/>
                        <a14:foregroundMark x1="57688" y1="46714" x2="57688" y2="46714"/>
                        <a14:foregroundMark x1="66125" y1="13286" x2="66125" y2="13286"/>
                        <a14:foregroundMark x1="40000" y1="23571" x2="40000" y2="23571"/>
                        <a14:foregroundMark x1="52188" y1="12143" x2="52188" y2="12143"/>
                        <a14:foregroundMark x1="42688" y1="26429" x2="42688" y2="26429"/>
                        <a14:foregroundMark x1="58750" y1="24571" x2="58750" y2="24571"/>
                        <a14:foregroundMark x1="44688" y1="28143" x2="44688" y2="28143"/>
                        <a14:foregroundMark x1="68563" y1="34714" x2="68563" y2="34714"/>
                        <a14:foregroundMark x1="76063" y1="46857" x2="76063" y2="46857"/>
                        <a14:foregroundMark x1="76375" y1="67571" x2="76375" y2="67571"/>
                        <a14:foregroundMark x1="84188" y1="63143" x2="84188" y2="63143"/>
                        <a14:foregroundMark x1="92188" y1="49714" x2="92188" y2="49714"/>
                        <a14:foregroundMark x1="91875" y1="24714" x2="91875" y2="24714"/>
                        <a14:foregroundMark x1="83563" y1="15286" x2="83563" y2="15286"/>
                        <a14:foregroundMark x1="84688" y1="18857" x2="84688" y2="18857"/>
                        <a14:foregroundMark x1="67000" y1="20714" x2="67000" y2="20714"/>
                        <a14:foregroundMark x1="67313" y1="15429" x2="67313" y2="15429"/>
                        <a14:backgroundMark x1="93563" y1="49571" x2="93563" y2="49571"/>
                      </a14:backgroundRemoval>
                    </a14:imgEffect>
                  </a14:imgLayer>
                </a14:imgProps>
              </a:ext>
            </a:extLst>
          </a:blip>
          <a:srcRect l="38744" t="6598" r="3247" b="18021"/>
          <a:stretch/>
        </p:blipFill>
        <p:spPr>
          <a:xfrm>
            <a:off x="7985477" y="2438400"/>
            <a:ext cx="3025422" cy="1676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604" y="4426528"/>
            <a:ext cx="2795168" cy="209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467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Banding, Tapering, Thresholding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7" r="1"/>
          <a:stretch/>
        </p:blipFill>
        <p:spPr>
          <a:xfrm>
            <a:off x="514109" y="2404505"/>
            <a:ext cx="1954679" cy="2159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09" y="3091153"/>
            <a:ext cx="6662195" cy="2543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62363" y="1416050"/>
            <a:ext cx="4172072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Correlation Matrix </a:t>
            </a:r>
            <a:r>
              <a:rPr lang="en-US" smtClean="0"/>
              <a:t>without thresholding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632" t="21022" r="4674" b="12526"/>
          <a:stretch/>
        </p:blipFill>
        <p:spPr>
          <a:xfrm>
            <a:off x="7386635" y="1874839"/>
            <a:ext cx="4523531" cy="188970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475854" y="4220155"/>
            <a:ext cx="4345090" cy="369332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Correlation Matrix </a:t>
            </a:r>
            <a:r>
              <a:rPr lang="en-US" smtClean="0"/>
              <a:t>with thresholding of 0.15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3407" t="18214" r="4425" b="11305"/>
          <a:stretch/>
        </p:blipFill>
        <p:spPr>
          <a:xfrm>
            <a:off x="7386635" y="4789518"/>
            <a:ext cx="4576760" cy="1874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525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Couture Plots of Principal Components with soft thresholding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62" y="1604959"/>
            <a:ext cx="5394960" cy="27634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160" y="1604959"/>
            <a:ext cx="5394960" cy="27634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967" y="4114800"/>
            <a:ext cx="5355355" cy="2743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3160" y="4114800"/>
            <a:ext cx="5355355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57311" y="1833559"/>
            <a:ext cx="27146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1</a:t>
            </a:r>
            <a:r>
              <a:rPr lang="en-US" sz="2000" b="1" baseline="30000" dirty="0" smtClean="0"/>
              <a:t>st</a:t>
            </a:r>
            <a:r>
              <a:rPr lang="en-US" sz="2000" b="1" dirty="0" smtClean="0"/>
              <a:t> Principal Component</a:t>
            </a:r>
            <a:endParaRPr lang="en-US" sz="2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96118" y="1833559"/>
            <a:ext cx="291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2</a:t>
            </a:r>
            <a:r>
              <a:rPr lang="en-US" sz="2000" b="1" baseline="30000" dirty="0" smtClean="0"/>
              <a:t>nd</a:t>
            </a:r>
            <a:r>
              <a:rPr lang="en-US" sz="2000" b="1" dirty="0" smtClean="0"/>
              <a:t>  Principal Component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7096118" y="4311262"/>
            <a:ext cx="2919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4</a:t>
            </a:r>
            <a:r>
              <a:rPr lang="en-US" sz="2000" b="1" baseline="30000" dirty="0" smtClean="0"/>
              <a:t>th</a:t>
            </a:r>
            <a:r>
              <a:rPr lang="en-US" sz="2000" b="1" dirty="0" smtClean="0"/>
              <a:t> Principal Component</a:t>
            </a:r>
            <a:endParaRPr lang="en-US" sz="20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228718" y="4333927"/>
            <a:ext cx="30575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smtClean="0"/>
              <a:t>3</a:t>
            </a:r>
            <a:r>
              <a:rPr lang="en-US" sz="2000" b="1" baseline="30000" smtClean="0"/>
              <a:t>rd</a:t>
            </a:r>
            <a:r>
              <a:rPr lang="en-US" sz="2000" b="1" smtClean="0"/>
              <a:t>  </a:t>
            </a:r>
            <a:r>
              <a:rPr lang="en-US" sz="2000" b="1" dirty="0" smtClean="0"/>
              <a:t>Principal Component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728215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POET – Principal Orthogonal Complement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0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the sample data is sparse or has more parameters than observations, need to estimate covariance matrix</a:t>
            </a:r>
          </a:p>
          <a:p>
            <a:r>
              <a:rPr lang="en-US" dirty="0" smtClean="0"/>
              <a:t>POET provides a more sophisticated and effective way of estimating the covariance matrix than banding, thresholding, or tapering</a:t>
            </a:r>
          </a:p>
          <a:p>
            <a:endParaRPr lang="en-US" dirty="0" smtClean="0"/>
          </a:p>
          <a:p>
            <a:r>
              <a:rPr lang="en-US" dirty="0" smtClean="0"/>
              <a:t>For our example, data is not sparse, but n = 50 and p = 250 so there is a </a:t>
            </a:r>
            <a:r>
              <a:rPr lang="en-US" b="1" dirty="0" smtClean="0"/>
              <a:t>dimensionality problem</a:t>
            </a:r>
            <a:r>
              <a:rPr lang="en-US" dirty="0" smtClean="0"/>
              <a:t>. </a:t>
            </a:r>
          </a:p>
          <a:p>
            <a:pPr lvl="1"/>
            <a:r>
              <a:rPr lang="en-US" dirty="0" smtClean="0"/>
              <a:t>Therefore we will use POET to estimate 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206645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2012" y="1825625"/>
                <a:ext cx="11268635" cy="4351338"/>
              </a:xfrm>
              <a:ln>
                <a:noFill/>
              </a:ln>
            </p:spPr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Given a p x n matrix  p    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	</a:t>
                </a:r>
                <a:r>
                  <a:rPr lang="en-US" dirty="0"/>
                  <a:t>	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 smtClean="0"/>
                  <a:t> calculate the p x p or n x n </a:t>
                </a:r>
                <a:r>
                  <a:rPr lang="en-US" i="1" dirty="0" smtClean="0"/>
                  <a:t>sample</a:t>
                </a:r>
                <a:r>
                  <a:rPr lang="en-US" dirty="0" smtClean="0"/>
                  <a:t> covariance matrix.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en-US" dirty="0" smtClean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 smtClean="0"/>
                  <a:t>Create 2 new matrices from sample covariance matrix which will be added together later to get better estimate of true covariance matrix</a:t>
                </a:r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𝑠𝑎𝑚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2012" y="1825625"/>
                <a:ext cx="11268635" cy="4351338"/>
              </a:xfrm>
              <a:blipFill rotWithShape="0">
                <a:blip r:embed="rId2"/>
                <a:stretch>
                  <a:fillRect l="-113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9703" y="331896"/>
            <a:ext cx="10515600" cy="1325563"/>
          </a:xfrm>
        </p:spPr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4571205" y="1948453"/>
            <a:ext cx="239689" cy="1040405"/>
          </a:xfrm>
          <a:prstGeom prst="leftBrace">
            <a:avLst>
              <a:gd name="adj1" fmla="val 47868"/>
              <a:gd name="adj2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/>
          <p:cNvSpPr/>
          <p:nvPr/>
        </p:nvSpPr>
        <p:spPr>
          <a:xfrm rot="5400000">
            <a:off x="5556783" y="872453"/>
            <a:ext cx="261937" cy="1581666"/>
          </a:xfrm>
          <a:prstGeom prst="leftBrace">
            <a:avLst>
              <a:gd name="adj1" fmla="val 47868"/>
              <a:gd name="adj2" fmla="val 50000"/>
            </a:avLst>
          </a:prstGeom>
          <a:ln w="1905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75843" y="1009097"/>
            <a:ext cx="423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n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6787877" y="2161954"/>
            <a:ext cx="1191126" cy="61340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5382157" y="5501121"/>
            <a:ext cx="1405720" cy="545910"/>
          </a:xfrm>
          <a:prstGeom prst="roundRect">
            <a:avLst/>
          </a:prstGeom>
          <a:noFill/>
          <a:ln w="28575"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013355" y="5501121"/>
            <a:ext cx="504967" cy="545910"/>
          </a:xfrm>
          <a:prstGeom prst="round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>
            <a:stCxn id="9" idx="2"/>
          </p:cNvCxnSpPr>
          <p:nvPr/>
        </p:nvCxnSpPr>
        <p:spPr>
          <a:xfrm flipH="1">
            <a:off x="5744138" y="6047031"/>
            <a:ext cx="340879" cy="191279"/>
          </a:xfrm>
          <a:prstGeom prst="line">
            <a:avLst/>
          </a:prstGeom>
          <a:ln w="28575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10292" y="6236430"/>
            <a:ext cx="16676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Matrix 1: PCA</a:t>
            </a:r>
            <a:endParaRPr lang="en-US" dirty="0"/>
          </a:p>
        </p:txBody>
      </p:sp>
      <p:cxnSp>
        <p:nvCxnSpPr>
          <p:cNvPr id="19" name="Straight Connector 18"/>
          <p:cNvCxnSpPr>
            <a:endCxn id="22" idx="0"/>
          </p:cNvCxnSpPr>
          <p:nvPr/>
        </p:nvCxnSpPr>
        <p:spPr>
          <a:xfrm>
            <a:off x="7265839" y="6043445"/>
            <a:ext cx="393570" cy="192985"/>
          </a:xfrm>
          <a:prstGeom prst="line">
            <a:avLst/>
          </a:prstGeom>
          <a:ln w="28575">
            <a:solidFill>
              <a:srgbClr val="417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478585" y="6236430"/>
            <a:ext cx="236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Matrix 2: </a:t>
            </a:r>
            <a:r>
              <a:rPr lang="en-US" dirty="0" err="1" smtClean="0"/>
              <a:t>Thresholding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896918" y="4867942"/>
            <a:ext cx="1274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Eigenvalue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46534" y="4856287"/>
            <a:ext cx="4000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Eigenvector of sample </a:t>
            </a:r>
            <a:r>
              <a:rPr lang="en-US" smtClean="0"/>
              <a:t>covariance matrix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15" idx="2"/>
          </p:cNvCxnSpPr>
          <p:nvPr/>
        </p:nvCxnSpPr>
        <p:spPr>
          <a:xfrm>
            <a:off x="5533980" y="5237274"/>
            <a:ext cx="449360" cy="393196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6" idx="2"/>
          </p:cNvCxnSpPr>
          <p:nvPr/>
        </p:nvCxnSpPr>
        <p:spPr>
          <a:xfrm flipH="1">
            <a:off x="6425535" y="5225619"/>
            <a:ext cx="1721382" cy="404853"/>
          </a:xfrm>
          <a:prstGeom prst="straightConnector1">
            <a:avLst/>
          </a:prstGeom>
          <a:ln w="1905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67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Factor Model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866724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𝑖𝑡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𝑖𝑡</m:t>
                        </m:r>
                      </m:sub>
                    </m:sSub>
                  </m:oMath>
                </a14:m>
                <a:endParaRPr lang="en-US" i="1" dirty="0" smtClean="0">
                  <a:latin typeface="Cambria Math" charset="0"/>
                </a:endParaRPr>
              </a:p>
              <a:p>
                <a:pPr lvl="1"/>
                <a:r>
                  <a:rPr lang="en-US" dirty="0" smtClean="0">
                    <a:latin typeface="Cambria Math" charset="0"/>
                  </a:rPr>
                  <a:t>y is observed response for </a:t>
                </a:r>
                <a:r>
                  <a:rPr lang="en-US" dirty="0" err="1" smtClean="0">
                    <a:latin typeface="Cambria Math" charset="0"/>
                  </a:rPr>
                  <a:t>i</a:t>
                </a:r>
                <a:r>
                  <a:rPr lang="en-US" baseline="30000" dirty="0" err="1" smtClean="0">
                    <a:latin typeface="Cambria Math" charset="0"/>
                  </a:rPr>
                  <a:t>th</a:t>
                </a:r>
                <a:r>
                  <a:rPr lang="en-US" dirty="0" smtClean="0">
                    <a:latin typeface="Cambria Math" charset="0"/>
                  </a:rPr>
                  <a:t> 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𝑖</m:t>
                    </m:r>
                    <m:r>
                      <a:rPr lang="en-US" b="0" i="1" smtClean="0">
                        <a:latin typeface="Cambria Math" charset="0"/>
                      </a:rPr>
                      <m:t>=1,…,</m:t>
                    </m:r>
                    <m:r>
                      <a:rPr lang="en-US" b="0" i="1" smtClean="0">
                        <a:latin typeface="Cambria Math" charset="0"/>
                      </a:rPr>
                      <m:t>𝑝</m:t>
                    </m:r>
                    <m:r>
                      <a:rPr lang="en-US" b="0" i="1" smtClean="0">
                        <a:latin typeface="Cambria Math" charset="0"/>
                      </a:rPr>
                      <m:t>) 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individual (or observation) at time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𝑡</m:t>
                    </m:r>
                    <m:r>
                      <a:rPr lang="en-US" b="0" i="1" smtClean="0">
                        <a:latin typeface="Cambria Math" charset="0"/>
                      </a:rPr>
                      <m:t>=1, …, </m:t>
                    </m:r>
                    <m:r>
                      <a:rPr lang="en-US" b="0" i="1" smtClean="0">
                        <a:latin typeface="Cambria Math" charset="0"/>
                      </a:rPr>
                      <m:t>𝑇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 . It is the only observed part of the equation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charset="0"/>
                  </a:rPr>
                  <a:t> is a vector of factor loadings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charset="0"/>
                  </a:rPr>
                  <a:t> is a vector of common factors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 smtClean="0">
                    <a:latin typeface="Cambria Math" charset="0"/>
                  </a:rPr>
                  <a:t> is an error term, uncorrelated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 called </a:t>
                </a:r>
                <a:r>
                  <a:rPr lang="en-US" i="1" dirty="0" smtClean="0">
                    <a:latin typeface="Cambria Math" charset="0"/>
                  </a:rPr>
                  <a:t>idiosyncratic component</a:t>
                </a:r>
                <a:endParaRPr lang="en-US" dirty="0" smtClean="0">
                  <a:latin typeface="Cambria Math" charset="0"/>
                </a:endParaRPr>
              </a:p>
              <a:p>
                <a:r>
                  <a:rPr lang="en-US" dirty="0" smtClean="0"/>
                  <a:t>In matrix form: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𝑩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b="1" i="1" smtClean="0">
                                <a:latin typeface="Cambria Math" charset="0"/>
                              </a:rPr>
                              <m:t>, …, </m:t>
                            </m:r>
                            <m:sSub>
                              <m:sSub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𝒑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𝒖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𝑖𝑡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𝑢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𝑝𝑡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</a:rPr>
                      <m:t>Σ</m:t>
                    </m:r>
                  </m:oMath>
                </a14:m>
                <a:r>
                  <a:rPr lang="en-US" dirty="0" smtClean="0">
                    <a:latin typeface="Cambria Math" charset="0"/>
                  </a:rPr>
                  <a:t> is p by p covariance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𝒚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𝒕</m:t>
                        </m:r>
                      </m:sub>
                    </m:sSub>
                  </m:oMath>
                </a14:m>
                <a:endParaRPr lang="en-US" b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pxp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b="1" i="1">
                        <a:latin typeface="Cambria Math" charset="0"/>
                      </a:rPr>
                      <m:t>𝑩</m:t>
                    </m:r>
                    <m:r>
                      <a:rPr lang="en-US" i="1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charset="0"/>
                          </a:rPr>
                          <m:t>𝑩</m:t>
                        </m:r>
                      </m:e>
                      <m:sup>
                        <m:r>
                          <a:rPr lang="en-US" b="1" i="1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dirty="0" smtClean="0"/>
                  <a:t> is the covariance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866724"/>
              </a:xfrm>
              <a:blipFill rotWithShape="0">
                <a:blip r:embed="rId2"/>
                <a:stretch>
                  <a:fillRect l="-928" t="-20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42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1 – PCA on sample covariance matrix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3434"/>
                <a:ext cx="10515600" cy="2839749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4000" b="0" i="0" dirty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</m:sSubSup>
                      <m:sSub>
                        <m:sSub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Sup>
                        <m:sSubSupPr>
                          <m:ctrlP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4000" b="0" i="1" dirty="0" smtClean="0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4000" b="0" i="1" dirty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3434"/>
                <a:ext cx="10515600" cy="2839749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1" y="6176964"/>
            <a:ext cx="3213955" cy="4873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638800" y="3332922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 rot="5400000">
            <a:off x="5590809" y="3209393"/>
            <a:ext cx="493545" cy="2160105"/>
          </a:xfrm>
          <a:prstGeom prst="rightBrace">
            <a:avLst>
              <a:gd name="adj1" fmla="val 51654"/>
              <a:gd name="adj2" fmla="val 50000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68685" y="4614215"/>
            <a:ext cx="25377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Eigendecomposition</a:t>
            </a:r>
            <a:r>
              <a:rPr lang="en-US" b="1" dirty="0" smtClean="0"/>
              <a:t> on the sample covariance</a:t>
            </a:r>
            <a:endParaRPr lang="en-US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802708" y="2844469"/>
            <a:ext cx="1251065" cy="50913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134050" y="1614838"/>
                <a:ext cx="526277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/>
                  <a:t>Only take the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𝑲</m:t>
                    </m:r>
                  </m:oMath>
                </a14:m>
                <a:r>
                  <a:rPr lang="en-US" b="1" dirty="0" smtClean="0"/>
                  <a:t> largest eigenvalues </a:t>
                </a:r>
                <a:r>
                  <a:rPr lang="en-US" dirty="0" smtClean="0"/>
                  <a:t>and corresponding eigenvectors. These eigenvectors are the underlying causes of variation in the data. As in PCA.</a:t>
                </a:r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4050" y="1614838"/>
                <a:ext cx="5262772" cy="1200329"/>
              </a:xfrm>
              <a:prstGeom prst="rect">
                <a:avLst/>
              </a:prstGeom>
              <a:blipFill rotWithShape="0">
                <a:blip r:embed="rId4"/>
                <a:stretch>
                  <a:fillRect t="-3046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>
            <a:stCxn id="23" idx="2"/>
          </p:cNvCxnSpPr>
          <p:nvPr/>
        </p:nvCxnSpPr>
        <p:spPr>
          <a:xfrm flipH="1">
            <a:off x="5989983" y="2417829"/>
            <a:ext cx="1257029" cy="915093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97409" y="2048497"/>
            <a:ext cx="18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Eigenvalues</a:t>
            </a:r>
            <a:endParaRPr lang="en-US" dirty="0"/>
          </a:p>
        </p:txBody>
      </p:sp>
      <p:cxnSp>
        <p:nvCxnSpPr>
          <p:cNvPr id="25" name="Straight Arrow Connector 24"/>
          <p:cNvCxnSpPr>
            <a:stCxn id="26" idx="2"/>
          </p:cNvCxnSpPr>
          <p:nvPr/>
        </p:nvCxnSpPr>
        <p:spPr>
          <a:xfrm flipH="1">
            <a:off x="6418193" y="2988653"/>
            <a:ext cx="1103791" cy="34426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6572381" y="2619321"/>
            <a:ext cx="1899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Eigenvectors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8196614" y="3656318"/>
            <a:ext cx="3585414" cy="2733729"/>
            <a:chOff x="8196614" y="3656318"/>
            <a:chExt cx="3585414" cy="2733729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96614" y="3656318"/>
              <a:ext cx="3585414" cy="2733729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9678202" y="4289445"/>
              <a:ext cx="178067" cy="152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1561376" y="4289445"/>
              <a:ext cx="178067" cy="1526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9603395" y="4058612"/>
                <a:ext cx="327679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3395" y="4058612"/>
                <a:ext cx="327679" cy="481542"/>
              </a:xfrm>
              <a:prstGeom prst="rect">
                <a:avLst/>
              </a:prstGeom>
              <a:blipFill rotWithShape="0">
                <a:blip r:embed="rId6"/>
                <a:stretch>
                  <a:fillRect r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/>
              <p:cNvSpPr txBox="1"/>
              <p:nvPr/>
            </p:nvSpPr>
            <p:spPr>
              <a:xfrm>
                <a:off x="11575603" y="4074553"/>
                <a:ext cx="327679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𝜉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75603" y="4074553"/>
                <a:ext cx="327679" cy="481542"/>
              </a:xfrm>
              <a:prstGeom prst="rect">
                <a:avLst/>
              </a:prstGeom>
              <a:blipFill rotWithShape="0">
                <a:blip r:embed="rId7"/>
                <a:stretch>
                  <a:fillRect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Right Brace 42"/>
          <p:cNvSpPr/>
          <p:nvPr/>
        </p:nvSpPr>
        <p:spPr>
          <a:xfrm rot="3891620">
            <a:off x="9858049" y="4097853"/>
            <a:ext cx="688449" cy="2710987"/>
          </a:xfrm>
          <a:prstGeom prst="rightBrace">
            <a:avLst>
              <a:gd name="adj1" fmla="val 51654"/>
              <a:gd name="adj2" fmla="val 50000"/>
            </a:avLst>
          </a:prstGeom>
          <a:ln w="254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10280203" y="5627844"/>
                <a:ext cx="327679" cy="4816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𝜆</m:t>
                              </m:r>
                            </m:e>
                          </m:acc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0203" y="5627844"/>
                <a:ext cx="327679" cy="481670"/>
              </a:xfrm>
              <a:prstGeom prst="rect">
                <a:avLst/>
              </a:prstGeom>
              <a:blipFill rotWithShape="0">
                <a:blip r:embed="rId8"/>
                <a:stretch>
                  <a:fillRect r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630624" y="4074553"/>
            <a:ext cx="3276600" cy="1477328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 idea here is to find the </a:t>
            </a:r>
            <a:r>
              <a:rPr lang="en-US" b="1" dirty="0" smtClean="0"/>
              <a:t>fundamental, underlying factors</a:t>
            </a:r>
            <a:r>
              <a:rPr lang="en-US" dirty="0" smtClean="0"/>
              <a:t> in the sample covariance matrix and include them in our estimate of the ‘true’ covariance matrix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34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the number of factors ~ 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endParaRPr lang="en-US" b="0" i="1" dirty="0" smtClean="0">
                  <a:latin typeface="Cambria Math" charset="0"/>
                </a:endParaRPr>
              </a:p>
              <a:p>
                <a:endParaRPr lang="en-US" b="0" i="1" dirty="0" smtClean="0">
                  <a:latin typeface="Cambria Math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0≤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K</m:t>
                                      </m:r>
                                    </m:e>
                                    <m:sub>
                                      <m: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</m:t>
                                  </m:r>
                                </m:lim>
                              </m:limLow>
                            </m:fName>
                            <m:e>
                              <m:func>
                                <m:func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begChr m:val="{"/>
                                      <m:endChr m:val="}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pT</m:t>
                                          </m:r>
                                        </m:den>
                                      </m:f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d>
                                            <m:dPr>
                                              <m:begChr m:val="‖"/>
                                              <m:endChr m:val="‖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𝑇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−1</m:t>
                                                  </m:r>
                                                </m:sup>
                                              </m:s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acc>
                                                    <m:accPr>
                                                      <m:chr m:val="̂"/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acc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𝐹</m:t>
                                                      </m:r>
                                                    </m:e>
                                                  </m:acc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𝐾</m:t>
                                                  </m:r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1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func>
                            </m:e>
                          </m:fun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𝑝𝑇</m:t>
                        </m:r>
                      </m:den>
                    </m:f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𝑝𝑇</m:t>
                                </m:r>
                              </m:num>
                              <m:den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𝑝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+</m:t>
                                </m:r>
                                <m:r>
                                  <a:rPr lang="en-US" sz="2400" b="0" i="1" smtClean="0">
                                    <a:latin typeface="Cambria Math" charset="0"/>
                                  </a:rPr>
                                  <m:t>𝑇</m:t>
                                </m:r>
                              </m:den>
                            </m:f>
                          </m:e>
                        </m:d>
                      </m:e>
                    </m:func>
                  </m:oMath>
                </a14:m>
                <a:endParaRPr lang="en-US" sz="2400" b="0" dirty="0" smtClean="0"/>
              </a:p>
              <a:p>
                <a:pPr lvl="3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𝑇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𝑝𝑇</m:t>
                        </m:r>
                      </m:den>
                    </m:f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</a:rPr>
                      <m:t>log</m:t>
                    </m:r>
                    <m:r>
                      <a:rPr lang="en-US" sz="2400" b="0" i="1" smtClean="0">
                        <a:latin typeface="Cambria Math" charset="0"/>
                      </a:rPr>
                      <m:t>⁡(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min</m:t>
                        </m:r>
                      </m:fName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𝑝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𝑇</m:t>
                            </m:r>
                          </m:e>
                        </m:d>
                      </m:e>
                    </m:func>
                    <m:r>
                      <a:rPr lang="en-US" sz="2400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1" y="6189664"/>
            <a:ext cx="3213955" cy="487362"/>
          </a:xfrm>
          <a:prstGeom prst="rect">
            <a:avLst/>
          </a:prstGeom>
        </p:spPr>
      </p:pic>
      <p:cxnSp>
        <p:nvCxnSpPr>
          <p:cNvPr id="6" name="Straight Arrow Connector 5"/>
          <p:cNvCxnSpPr>
            <a:stCxn id="13" idx="1"/>
          </p:cNvCxnSpPr>
          <p:nvPr/>
        </p:nvCxnSpPr>
        <p:spPr>
          <a:xfrm flipH="1" flipV="1">
            <a:off x="5689600" y="3840365"/>
            <a:ext cx="1409700" cy="238382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3" idx="1"/>
          </p:cNvCxnSpPr>
          <p:nvPr/>
        </p:nvCxnSpPr>
        <p:spPr>
          <a:xfrm flipH="1">
            <a:off x="6311900" y="4078747"/>
            <a:ext cx="787400" cy="320417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099300" y="3617082"/>
            <a:ext cx="24765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These are modified functions of BIC and AIC. Can choose either one</a:t>
            </a:r>
            <a:endParaRPr lang="en-US" dirty="0"/>
          </a:p>
        </p:txBody>
      </p:sp>
      <p:sp>
        <p:nvSpPr>
          <p:cNvPr id="22" name="Left Brace 21"/>
          <p:cNvSpPr/>
          <p:nvPr/>
        </p:nvSpPr>
        <p:spPr>
          <a:xfrm rot="5400000">
            <a:off x="6346954" y="992095"/>
            <a:ext cx="501392" cy="2984500"/>
          </a:xfrm>
          <a:prstGeom prst="leftBrace">
            <a:avLst>
              <a:gd name="adj1" fmla="val 66702"/>
              <a:gd name="adj2" fmla="val 50000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092700" y="1797901"/>
                <a:ext cx="2997200" cy="369332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dirty="0" smtClean="0"/>
                  <a:t>Decreases with 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2700" y="1797901"/>
                <a:ext cx="2997200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1417" t="-7937" b="-22222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Left Brace 23"/>
          <p:cNvSpPr/>
          <p:nvPr/>
        </p:nvSpPr>
        <p:spPr>
          <a:xfrm rot="5400000">
            <a:off x="9401765" y="2277841"/>
            <a:ext cx="322669" cy="965200"/>
          </a:xfrm>
          <a:prstGeom prst="leftBrace">
            <a:avLst>
              <a:gd name="adj1" fmla="val 66702"/>
              <a:gd name="adj2" fmla="val 50000"/>
            </a:avLst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8832849" y="1615653"/>
                <a:ext cx="1460500" cy="923330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mtClean="0"/>
                  <a:t>Increases with </a:t>
                </a:r>
                <a:r>
                  <a:rPr lang="en-US" dirty="0" smtClean="0"/>
                  <a:t>increase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𝑝𝑇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2849" y="1615653"/>
                <a:ext cx="1460500" cy="923330"/>
              </a:xfrm>
              <a:prstGeom prst="rect">
                <a:avLst/>
              </a:prstGeom>
              <a:blipFill rotWithShape="0">
                <a:blip r:embed="rId5"/>
                <a:stretch>
                  <a:fillRect l="-2066" t="-2614" r="-4959" b="-9150"/>
                </a:stretch>
              </a:blip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9626600" y="5253633"/>
            <a:ext cx="1936750" cy="923330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This method was first  introduced in Bai and NG (2002)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99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Matrix 2 – Thresholding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20825"/>
                <a:ext cx="10515600" cy="4351338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sz="32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:endParaRPr lang="en-US" sz="320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𝑝𝑥𝑝</m:t>
                          </m:r>
                        </m:sub>
                      </m:sSub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,  </m:t>
                      </m:r>
                      <m:sSubSup>
                        <m:sSubSupPr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</m:sSubSup>
                      <m:r>
                        <a:rPr lang="en-US" sz="32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,                           </m:t>
                              </m:r>
                              <m:r>
                                <a:rPr lang="en-US" sz="3200" b="0" i="1" dirty="0" smtClean="0">
                                  <a:latin typeface="Cambria Math" charset="0"/>
                                </a:rPr>
                                <m:t>         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en-US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32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32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3200" b="0" i="1" dirty="0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𝜏</m:t>
                                      </m:r>
                                    </m:e>
                                    <m:sub>
                                      <m:r>
                                        <a:rPr lang="en-US" sz="3200" b="0" i="1" dirty="0" smtClean="0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3200" b="0" i="1" dirty="0" smtClean="0">
                                  <a:latin typeface="Cambria Math" charset="0"/>
                                </a:rPr>
                                <m:t> 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200" b="0" i="1" dirty="0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b="0" dirty="0" smtClean="0"/>
              </a:p>
              <a:p>
                <a:pPr marL="457200" lvl="1" indent="0">
                  <a:buNone/>
                </a:pPr>
                <a:endParaRPr lang="en-US" sz="3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20825"/>
                <a:ext cx="10515600" cy="4351338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71" y="6176964"/>
            <a:ext cx="3213955" cy="4873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631829" y="1576388"/>
                <a:ext cx="3276600" cy="3160930"/>
              </a:xfrm>
              <a:prstGeom prst="rect">
                <a:avLst/>
              </a:prstGeom>
              <a:noFill/>
              <a:ln w="25400">
                <a:solidFill>
                  <a:srgbClr val="00B05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Arial" charset="0"/>
                  <a:buChar char="•"/>
                </a:pPr>
                <a:r>
                  <a:rPr lang="en-US" dirty="0" smtClean="0"/>
                  <a:t>The idea behind thresholding here is to reduce the noise in the remaining part of the matrix that does not contain the fundamental factors. </a:t>
                </a:r>
              </a:p>
              <a:p>
                <a:pPr marL="285750" indent="-285750" algn="just">
                  <a:buFont typeface="Arial" charset="0"/>
                  <a:buChar char="•"/>
                </a:pPr>
                <a:endParaRPr lang="en-US" dirty="0"/>
              </a:p>
              <a:p>
                <a:pPr marL="285750" indent="-285750" algn="just">
                  <a:buFont typeface="Arial" charset="0"/>
                  <a:buChar char="•"/>
                </a:pPr>
                <a:r>
                  <a:rPr lang="en-US" dirty="0" smtClean="0"/>
                  <a:t>It is applied to every entry in the sample covariance matrix after the fundamental factors have been subtracted from it.</a:t>
                </a:r>
              </a:p>
              <a:p>
                <a:pPr marL="742950" lvl="1" indent="-285750" algn="just">
                  <a:buFont typeface="Arial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𝐾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charset="0"/>
                              </a:rPr>
                              <m:t>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𝑠𝑎𝑚</m:t>
                        </m:r>
                      </m:sub>
                    </m:sSub>
                    <m:r>
                      <a:rPr lang="en-US" b="0" i="1" dirty="0" smtClean="0">
                        <a:latin typeface="Cambria Math" charset="0"/>
                      </a:rPr>
                      <m:t>−</m:t>
                    </m:r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𝐾</m:t>
                        </m:r>
                      </m:sup>
                    </m:sSubSup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𝜆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sSubSup>
                      <m:sSub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charset="0"/>
                              </a:rPr>
                              <m:t>𝜉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1829" y="1576388"/>
                <a:ext cx="3276600" cy="3160930"/>
              </a:xfrm>
              <a:prstGeom prst="rect">
                <a:avLst/>
              </a:prstGeom>
              <a:blipFill rotWithShape="0">
                <a:blip r:embed="rId4"/>
                <a:stretch>
                  <a:fillRect l="-924" t="-766" r="-1664" b="-1149"/>
                </a:stretch>
              </a:blipFill>
              <a:ln w="25400"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/>
          <p:cNvSpPr/>
          <p:nvPr/>
        </p:nvSpPr>
        <p:spPr>
          <a:xfrm>
            <a:off x="1270000" y="2438400"/>
            <a:ext cx="673100" cy="609600"/>
          </a:xfrm>
          <a:prstGeom prst="roundRect">
            <a:avLst>
              <a:gd name="adj" fmla="val 1323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009900" y="6189663"/>
            <a:ext cx="500326" cy="487363"/>
          </a:xfrm>
          <a:prstGeom prst="roundRect">
            <a:avLst>
              <a:gd name="adj" fmla="val 13235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939800" y="1740467"/>
                <a:ext cx="1333500" cy="397673"/>
              </a:xfrm>
              <a:prstGeom prst="rect">
                <a:avLst/>
              </a:prstGeom>
              <a:noFill/>
              <a:ln>
                <a:solidFill>
                  <a:srgbClr val="41719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Defining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𝐾</m:t>
                        </m:r>
                      </m:sub>
                      <m:sup/>
                    </m:sSubSup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1740467"/>
                <a:ext cx="1333500" cy="397673"/>
              </a:xfrm>
              <a:prstGeom prst="rect">
                <a:avLst/>
              </a:prstGeom>
              <a:blipFill rotWithShape="0">
                <a:blip r:embed="rId5"/>
                <a:stretch>
                  <a:fillRect l="-3167" r="-5430" b="-22388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 rot="5400000">
            <a:off x="1498141" y="2165810"/>
            <a:ext cx="219309" cy="218394"/>
          </a:xfrm>
          <a:prstGeom prst="rightArrow">
            <a:avLst/>
          </a:prstGeom>
          <a:solidFill>
            <a:srgbClr val="417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72470" y="4713882"/>
            <a:ext cx="2952749" cy="92333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Shrinkage function for soft thresholding. For hard thresholding, simply remove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Left Brace 12"/>
          <p:cNvSpPr/>
          <p:nvPr/>
        </p:nvSpPr>
        <p:spPr>
          <a:xfrm rot="16200000">
            <a:off x="4579649" y="3374753"/>
            <a:ext cx="483969" cy="2066132"/>
          </a:xfrm>
          <a:prstGeom prst="leftBrace">
            <a:avLst>
              <a:gd name="adj1" fmla="val 47956"/>
              <a:gd name="adj2" fmla="val 50000"/>
            </a:avLst>
          </a:prstGeom>
          <a:ln w="254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395562" y="4703945"/>
                <a:ext cx="2852142" cy="710194"/>
              </a:xfrm>
              <a:prstGeom prst="rect">
                <a:avLst/>
              </a:prstGeom>
              <a:noFill/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𝐼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≥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d>
                      <m:r>
                        <a:rPr lang="en-US" b="0" i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dirty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1      </m:t>
                              </m:r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𝑇𝑟𝑢𝑒</m:t>
                              </m:r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 </m:t>
                              </m:r>
                            </m:e>
                            <m:e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0      </m:t>
                              </m:r>
                              <m:r>
                                <a:rPr lang="en-US" b="0" i="1" dirty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𝐹𝑎𝑙𝑠𝑒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562" y="4703945"/>
                <a:ext cx="2852142" cy="7101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>
                <a:solidFill>
                  <a:schemeClr val="accent2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/>
          <p:nvPr/>
        </p:nvCxnSpPr>
        <p:spPr>
          <a:xfrm flipV="1">
            <a:off x="1828800" y="4165834"/>
            <a:ext cx="762000" cy="53811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3148276" y="3356570"/>
            <a:ext cx="418372" cy="8012"/>
          </a:xfrm>
          <a:prstGeom prst="straightConnector1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672631" y="3168016"/>
            <a:ext cx="2298004" cy="369332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Don’t change diagonal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1" name="Straight Arrow Connector 20"/>
          <p:cNvCxnSpPr>
            <a:stCxn id="24" idx="0"/>
          </p:cNvCxnSpPr>
          <p:nvPr/>
        </p:nvCxnSpPr>
        <p:spPr>
          <a:xfrm flipH="1" flipV="1">
            <a:off x="5689600" y="4245922"/>
            <a:ext cx="1966464" cy="703436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507062" y="4949358"/>
                <a:ext cx="2298004" cy="792268"/>
              </a:xfrm>
              <a:prstGeom prst="rect">
                <a:avLst/>
              </a:prstGeom>
              <a:noFill/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Entry adaptive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𝜏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solidFill>
                                      <a:schemeClr val="tx1">
                                        <a:lumMod val="75000"/>
                                        <a:lumOff val="25000"/>
                                      </a:schemeClr>
                                    </a:solidFill>
                                    <a:latin typeface="Cambria Math" charset="0"/>
                                  </a:rPr>
                                  <m:t>𝑟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𝑗𝑗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7062" y="4949358"/>
                <a:ext cx="2298004" cy="792268"/>
              </a:xfrm>
              <a:prstGeom prst="rect">
                <a:avLst/>
              </a:prstGeom>
              <a:blipFill rotWithShape="0">
                <a:blip r:embed="rId7"/>
                <a:stretch>
                  <a:fillRect t="-3788"/>
                </a:stretch>
              </a:blipFill>
              <a:ln>
                <a:solidFill>
                  <a:schemeClr val="accent6">
                    <a:lumMod val="40000"/>
                    <a:lumOff val="6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885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Choosing the threshold ~ </a:t>
                </a:r>
                <a14:m>
                  <m:oMath xmlns:m="http://schemas.openxmlformats.org/officeDocument/2006/math"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sz="5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dependent on </a:t>
                </a:r>
                <a:r>
                  <a:rPr lang="en-US" sz="5400" dirty="0" smtClean="0"/>
                  <a:t>C</a:t>
                </a:r>
                <a:endParaRPr lang="en-US" sz="5400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 t="-461" b="-9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ra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r>
                  <a:rPr lang="en-US" dirty="0" smtClean="0"/>
                  <a:t>Choose C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inf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&gt;0: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</m:acc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𝜏</m:t>
                            </m:r>
                          </m:sup>
                        </m:sSub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&gt;0,        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4733" t="4126" r="6817" b="3806"/>
          <a:stretch/>
        </p:blipFill>
        <p:spPr>
          <a:xfrm>
            <a:off x="4130040" y="3787965"/>
            <a:ext cx="3931920" cy="285957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22160" y="1837299"/>
            <a:ext cx="3060700" cy="646331"/>
          </a:xfrm>
          <a:prstGeom prst="rect">
            <a:avLst/>
          </a:prstGeom>
          <a:noFill/>
          <a:ln w="22225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Find the smallest C such that the matrix is </a:t>
            </a:r>
            <a:r>
              <a:rPr lang="en-US" smtClean="0"/>
              <a:t>positive definite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279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 rotWithShape="1">
          <a:blip r:embed="rId2"/>
          <a:srcRect l="6150" t="10015" r="11410"/>
          <a:stretch/>
        </p:blipFill>
        <p:spPr>
          <a:xfrm>
            <a:off x="6901708" y="1974850"/>
            <a:ext cx="4916386" cy="3746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Sets of Variables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68783" y="1543725"/>
                <a:ext cx="6142582" cy="5089087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Say we have two sets, U and V.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𝑈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e>
                    </m:d>
                  </m:oMath>
                </a14:m>
                <a:endParaRPr lang="en-US" b="0" i="1" dirty="0" smtClean="0">
                  <a:latin typeface="Cambria Math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, …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b="0" dirty="0" smtClean="0"/>
              </a:p>
              <a:p>
                <a:r>
                  <a:rPr lang="en-US" dirty="0" smtClean="0"/>
                  <a:t>Create new equations which are linear combinations of X’s and Y’s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 …</m:t>
                    </m:r>
                  </m:oMath>
                </a14:m>
                <a:endParaRPr lang="en-US" b="0" dirty="0" smtClean="0"/>
              </a:p>
              <a:p>
                <a:pPr lvl="1"/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+ … </m:t>
                    </m:r>
                  </m:oMath>
                </a14:m>
                <a:endParaRPr lang="en-US" dirty="0" smtClean="0"/>
              </a:p>
              <a:p>
                <a:r>
                  <a:rPr lang="en-US" b="0" dirty="0" smtClean="0"/>
                  <a:t>Using matrix notation,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and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pPr lvl="1"/>
                <a:r>
                  <a:rPr lang="en-US" dirty="0" smtClean="0"/>
                  <a:t>Sets U and V are linear combinations of variables</a:t>
                </a:r>
              </a:p>
              <a:p>
                <a:pPr lvl="1"/>
                <a:endParaRPr lang="en-US" dirty="0" smtClean="0"/>
              </a:p>
              <a:p>
                <a:pPr lvl="1"/>
                <a:endParaRPr lang="en-US" dirty="0"/>
              </a:p>
              <a:p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8783" y="1543725"/>
                <a:ext cx="6142582" cy="5089087"/>
              </a:xfrm>
              <a:blipFill rotWithShape="0">
                <a:blip r:embed="rId3"/>
                <a:stretch>
                  <a:fillRect l="-893" t="-2156" r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88201" y="1647017"/>
            <a:ext cx="6319382" cy="3510491"/>
            <a:chOff x="157618" y="1928916"/>
            <a:chExt cx="6319382" cy="3510491"/>
          </a:xfrm>
        </p:grpSpPr>
        <p:cxnSp>
          <p:nvCxnSpPr>
            <p:cNvPr id="5" name="Straight Arrow Connector 4"/>
            <p:cNvCxnSpPr>
              <a:stCxn id="6" idx="3"/>
            </p:cNvCxnSpPr>
            <p:nvPr/>
          </p:nvCxnSpPr>
          <p:spPr>
            <a:xfrm>
              <a:off x="907617" y="2113582"/>
              <a:ext cx="654483" cy="14436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/>
            <p:cNvSpPr txBox="1"/>
            <p:nvPr/>
          </p:nvSpPr>
          <p:spPr>
            <a:xfrm>
              <a:off x="183717" y="1928916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Set U</a:t>
              </a:r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57618" y="2667548"/>
              <a:ext cx="723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Set V</a:t>
              </a:r>
              <a:endParaRPr lang="en-US" dirty="0"/>
            </a:p>
          </p:txBody>
        </p:sp>
        <p:cxnSp>
          <p:nvCxnSpPr>
            <p:cNvPr id="8" name="Straight Arrow Connector 7"/>
            <p:cNvCxnSpPr>
              <a:stCxn id="7" idx="3"/>
            </p:cNvCxnSpPr>
            <p:nvPr/>
          </p:nvCxnSpPr>
          <p:spPr>
            <a:xfrm flipV="1">
              <a:off x="881518" y="2597366"/>
              <a:ext cx="680582" cy="254848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1940575" y="2896148"/>
              <a:ext cx="13081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Variables</a:t>
              </a:r>
              <a:endParaRPr lang="en-US" dirty="0"/>
            </a:p>
          </p:txBody>
        </p:sp>
        <p:sp>
          <p:nvSpPr>
            <p:cNvPr id="12" name="Left Brace 11"/>
            <p:cNvSpPr/>
            <p:nvPr/>
          </p:nvSpPr>
          <p:spPr>
            <a:xfrm rot="16200000">
              <a:off x="2480583" y="2187911"/>
              <a:ext cx="228084" cy="1188389"/>
            </a:xfrm>
            <a:prstGeom prst="leftBrace">
              <a:avLst>
                <a:gd name="adj1" fmla="val 45207"/>
                <a:gd name="adj2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168900" y="4784328"/>
              <a:ext cx="1308100" cy="369332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Coefficients</a:t>
              </a:r>
              <a:endParaRPr lang="en-US" dirty="0"/>
            </a:p>
          </p:txBody>
        </p:sp>
        <p:cxnSp>
          <p:nvCxnSpPr>
            <p:cNvPr id="14" name="Straight Arrow Connector 13"/>
            <p:cNvCxnSpPr>
              <a:stCxn id="13" idx="1"/>
            </p:cNvCxnSpPr>
            <p:nvPr/>
          </p:nvCxnSpPr>
          <p:spPr>
            <a:xfrm flipH="1" flipV="1">
              <a:off x="3188820" y="4345438"/>
              <a:ext cx="1980080" cy="62355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3" idx="1"/>
            </p:cNvCxnSpPr>
            <p:nvPr/>
          </p:nvCxnSpPr>
          <p:spPr>
            <a:xfrm flipH="1" flipV="1">
              <a:off x="4481723" y="4466900"/>
              <a:ext cx="687177" cy="50209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4245632" y="4968994"/>
              <a:ext cx="923269" cy="47041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3" idx="1"/>
            </p:cNvCxnSpPr>
            <p:nvPr/>
          </p:nvCxnSpPr>
          <p:spPr>
            <a:xfrm flipH="1">
              <a:off x="4245632" y="4968994"/>
              <a:ext cx="923268" cy="18466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8398000" y="1605518"/>
            <a:ext cx="2291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smtClean="0"/>
              <a:t>Canonical Correlation</a:t>
            </a:r>
            <a:endParaRPr lang="en-US" b="1"/>
          </a:p>
        </p:txBody>
      </p:sp>
      <p:grpSp>
        <p:nvGrpSpPr>
          <p:cNvPr id="30" name="Group 29"/>
          <p:cNvGrpSpPr/>
          <p:nvPr/>
        </p:nvGrpSpPr>
        <p:grpSpPr>
          <a:xfrm>
            <a:off x="6911218" y="1974850"/>
            <a:ext cx="749531" cy="3647348"/>
            <a:chOff x="7042066" y="2714100"/>
            <a:chExt cx="749531" cy="3647348"/>
          </a:xfrm>
          <a:solidFill>
            <a:schemeClr val="accent1">
              <a:lumMod val="20000"/>
              <a:lumOff val="80000"/>
            </a:schemeClr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/>
                <p:cNvSpPr/>
                <p:nvPr/>
              </p:nvSpPr>
              <p:spPr>
                <a:xfrm>
                  <a:off x="7042066" y="2714100"/>
                  <a:ext cx="749384" cy="2831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066" y="2714100"/>
                  <a:ext cx="749384" cy="28310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52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ectangle 31"/>
                <p:cNvSpPr/>
                <p:nvPr/>
              </p:nvSpPr>
              <p:spPr>
                <a:xfrm>
                  <a:off x="7042066" y="3054717"/>
                  <a:ext cx="749384" cy="2831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Rectangle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066" y="3054717"/>
                  <a:ext cx="749384" cy="28310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521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/>
            <p:cNvSpPr/>
            <p:nvPr/>
          </p:nvSpPr>
          <p:spPr>
            <a:xfrm>
              <a:off x="7042066" y="3380933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7042066" y="3722831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7042213" y="4045986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7042066" y="4389664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7042066" y="4730281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042066" y="5056497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042066" y="5397114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042066" y="5737731"/>
              <a:ext cx="749384" cy="2831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Rectangle 40"/>
                <p:cNvSpPr/>
                <p:nvPr/>
              </p:nvSpPr>
              <p:spPr>
                <a:xfrm>
                  <a:off x="7042066" y="6078348"/>
                  <a:ext cx="749384" cy="283100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𝑝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Rectangle 4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42066" y="6078348"/>
                  <a:ext cx="749384" cy="28310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304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/>
          <p:cNvGrpSpPr/>
          <p:nvPr/>
        </p:nvGrpSpPr>
        <p:grpSpPr>
          <a:xfrm>
            <a:off x="11041992" y="2508776"/>
            <a:ext cx="776101" cy="1971499"/>
            <a:chOff x="11182350" y="3248026"/>
            <a:chExt cx="776101" cy="19714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Rectangle 42"/>
                <p:cNvSpPr/>
                <p:nvPr/>
              </p:nvSpPr>
              <p:spPr>
                <a:xfrm>
                  <a:off x="11182350" y="3248026"/>
                  <a:ext cx="776101" cy="29527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11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3" name="Rectangle 4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2350" y="3248026"/>
                  <a:ext cx="776101" cy="29527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ectangle 43"/>
                <p:cNvSpPr/>
                <p:nvPr/>
              </p:nvSpPr>
              <p:spPr>
                <a:xfrm>
                  <a:off x="11182350" y="3659331"/>
                  <a:ext cx="776101" cy="29527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12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Rectangle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2350" y="3659331"/>
                  <a:ext cx="776101" cy="29527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Rectangle 44"/>
            <p:cNvSpPr/>
            <p:nvPr/>
          </p:nvSpPr>
          <p:spPr>
            <a:xfrm>
              <a:off x="11182350" y="4096210"/>
              <a:ext cx="776101" cy="2952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1182350" y="4507515"/>
              <a:ext cx="776101" cy="29527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.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ectangle 46"/>
                <p:cNvSpPr/>
                <p:nvPr/>
              </p:nvSpPr>
              <p:spPr>
                <a:xfrm>
                  <a:off x="11182350" y="4924251"/>
                  <a:ext cx="776101" cy="295274"/>
                </a:xfrm>
                <a:prstGeom prst="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𝑞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7" name="Rectangle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82350" y="4924251"/>
                  <a:ext cx="776101" cy="295274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250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8" name="Group 47"/>
          <p:cNvGrpSpPr/>
          <p:nvPr/>
        </p:nvGrpSpPr>
        <p:grpSpPr>
          <a:xfrm>
            <a:off x="9321840" y="2754981"/>
            <a:ext cx="2545336" cy="2181747"/>
            <a:chOff x="9462198" y="3494231"/>
            <a:chExt cx="2545336" cy="2181747"/>
          </a:xfrm>
        </p:grpSpPr>
        <p:grpSp>
          <p:nvGrpSpPr>
            <p:cNvPr id="49" name="Group 48"/>
            <p:cNvGrpSpPr/>
            <p:nvPr/>
          </p:nvGrpSpPr>
          <p:grpSpPr>
            <a:xfrm>
              <a:off x="10617198" y="4389664"/>
              <a:ext cx="1390336" cy="1286314"/>
              <a:chOff x="10617198" y="4389664"/>
              <a:chExt cx="1390336" cy="1286314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10830296" y="5306214"/>
                <a:ext cx="1177238" cy="217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2" name="Group 51"/>
              <p:cNvGrpSpPr/>
              <p:nvPr/>
            </p:nvGrpSpPr>
            <p:grpSpPr>
              <a:xfrm>
                <a:off x="10617198" y="4389664"/>
                <a:ext cx="565149" cy="1286314"/>
                <a:chOff x="10617198" y="4389664"/>
                <a:chExt cx="565149" cy="1286314"/>
              </a:xfrm>
            </p:grpSpPr>
            <p:sp>
              <p:nvSpPr>
                <p:cNvPr id="53" name="Rectangle 52"/>
                <p:cNvSpPr/>
                <p:nvPr/>
              </p:nvSpPr>
              <p:spPr>
                <a:xfrm flipH="1">
                  <a:off x="10617198" y="4389664"/>
                  <a:ext cx="213098" cy="128631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/>
                <p:cNvSpPr/>
                <p:nvPr/>
              </p:nvSpPr>
              <p:spPr>
                <a:xfrm flipH="1">
                  <a:off x="10769596" y="5056496"/>
                  <a:ext cx="412751" cy="3583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5" name="Rectangle 54"/>
                <p:cNvSpPr/>
                <p:nvPr/>
              </p:nvSpPr>
              <p:spPr>
                <a:xfrm flipH="1">
                  <a:off x="10648462" y="4813103"/>
                  <a:ext cx="412751" cy="35839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Rectangle 49"/>
            <p:cNvSpPr/>
            <p:nvPr/>
          </p:nvSpPr>
          <p:spPr>
            <a:xfrm flipH="1">
              <a:off x="9462198" y="3494231"/>
              <a:ext cx="481901" cy="46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6" name="Rectangle 55"/>
          <p:cNvSpPr/>
          <p:nvPr/>
        </p:nvSpPr>
        <p:spPr>
          <a:xfrm flipH="1">
            <a:off x="10067826" y="3723937"/>
            <a:ext cx="481901" cy="16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05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POET Examples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5213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Markowitz (1952, 1959)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 smtClean="0"/>
                  <a:t>Markowitz is a major theory in financial analysis. </a:t>
                </a:r>
              </a:p>
              <a:p>
                <a:pPr lvl="1"/>
                <a:r>
                  <a:rPr lang="en-US" dirty="0"/>
                  <a:t>P</a:t>
                </a:r>
                <a:r>
                  <a:rPr lang="en-US" dirty="0" smtClean="0"/>
                  <a:t>urpose is to </a:t>
                </a:r>
                <a:r>
                  <a:rPr lang="en-US" b="1" dirty="0" smtClean="0"/>
                  <a:t>minimize the risk of a portfolio </a:t>
                </a:r>
                <a:r>
                  <a:rPr lang="en-US" dirty="0" smtClean="0"/>
                  <a:t>by shifting the amount you </a:t>
                </a:r>
                <a:r>
                  <a:rPr lang="en-US" dirty="0"/>
                  <a:t>invest in (</a:t>
                </a:r>
                <a:r>
                  <a:rPr lang="en-US" dirty="0" smtClean="0"/>
                  <a:t>weight of) </a:t>
                </a:r>
                <a:r>
                  <a:rPr lang="en-US" dirty="0"/>
                  <a:t>each </a:t>
                </a:r>
                <a:r>
                  <a:rPr lang="en-US" dirty="0" smtClean="0"/>
                  <a:t>stock, given an expected (fixed) return</a:t>
                </a:r>
              </a:p>
              <a:p>
                <a:r>
                  <a:rPr lang="en-US" dirty="0" smtClean="0"/>
                  <a:t>For reference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𝝁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𝑑𝑎𝑖𝑙𝑦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𝑝𝑜𝑟𝑡𝑓𝑜𝑙𝑖𝑜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𝑟𝑒𝑡𝑢𝑟𝑛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𝜇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𝐷𝑒𝑠𝑖𝑟𝑒𝑑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𝑑𝑎𝑖𝑙𝑦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𝑟𝑒𝑡𝑢𝑟𝑛</m:t>
                    </m:r>
                    <m:r>
                      <a:rPr lang="en-US" b="0" i="1" smtClean="0">
                        <a:latin typeface="Cambria Math" charset="0"/>
                      </a:rPr>
                      <m:t> (</m:t>
                    </m:r>
                    <m:r>
                      <a:rPr lang="en-US" b="0" i="1" smtClean="0">
                        <a:latin typeface="Cambria Math" charset="0"/>
                      </a:rPr>
                      <m:t>h𝑖𝑔h𝑒𝑟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𝑚𝑒𝑎𝑛𝑠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𝑚𝑜𝑟𝑒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𝑟𝑖𝑠𝑘</m:t>
                    </m:r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charset="0"/>
                      </a:rPr>
                      <m:t>𝚺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𝑑𝑎𝑖𝑙𝑦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𝑝𝑜𝑟𝑡𝑓𝑜𝑙𝑖𝑜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𝑟𝑒𝑡𝑢𝑟𝑛</m:t>
                        </m:r>
                      </m:e>
                    </m:d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𝒘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𝑣𝑒𝑐𝑡𝑜𝑟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𝑐𝑜𝑛𝑡𝑎𝑖𝑛𝑖𝑛𝑔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𝑠𝑡𝑜𝑐𝑘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𝑤𝑒𝑖𝑔h𝑡𝑠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𝑖𝑛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𝑡h𝑒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𝑝𝑜𝑟𝑡𝑓𝑜𝑙𝑖𝑜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Goal: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0" smtClean="0">
                                <a:latin typeface="Cambria Math" charset="0"/>
                              </a:rPr>
                              <m:t>𝚺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𝒘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     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𝑠𝑢𝑏𝑗𝑒𝑐𝑡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𝑡𝑜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charset="0"/>
                              </a:rPr>
                              <m:t>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𝜇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charset="0"/>
                              </a:rPr>
                              <m:t>,   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charset="0"/>
                              </a:rPr>
                              <m:t>𝟏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e>
                        </m:func>
                      </m:e>
                    </m:func>
                  </m:oMath>
                </a14:m>
                <a:endParaRPr lang="en-US" dirty="0" smtClean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𝐵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0" smtClean="0">
                                <a:latin typeface="Cambria Math" charset="0"/>
                              </a:rPr>
                              <m:t>𝚺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1" i="1" smtClean="0">
                                <a:latin typeface="Cambria Math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∗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𝐶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charset="0"/>
                              </a:rPr>
                              <m:t>𝝁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𝐴</m:t>
                            </m:r>
                            <m:sSup>
                              <m:s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1" i="0" smtClean="0">
                                    <a:latin typeface="Cambria Math" charset="0"/>
                                  </a:rPr>
                                  <m:t>𝚺</m:t>
                                </m:r>
                              </m:e>
                              <m:sup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−</m:t>
                                </m:r>
                                <m:r>
                                  <a:rPr lang="en-US" b="1" i="1" smtClean="0">
                                    <a:latin typeface="Cambria Math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b="1" i="1" smtClean="0">
                                <a:latin typeface="Cambria Math" charset="0"/>
                              </a:rPr>
                              <m:t>𝟏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/</m:t>
                    </m:r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𝐴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𝟏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𝐵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𝝁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𝝁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𝑻</m:t>
                        </m:r>
                      </m:sup>
                    </m:s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p>
                    </m:sSup>
                    <m:r>
                      <a:rPr lang="en-US" b="1" i="1" smtClean="0">
                        <a:latin typeface="Cambria Math" charset="0"/>
                      </a:rPr>
                      <m:t>𝟏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𝐷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𝐵𝐶</m:t>
                    </m:r>
                    <m:r>
                      <a:rPr lang="en-US" b="0" i="1" smtClean="0">
                        <a:latin typeface="Cambria Math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𝐴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522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H="1">
            <a:off x="6883400" y="3644900"/>
            <a:ext cx="228600" cy="444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112000" y="3275568"/>
            <a:ext cx="1384300" cy="3693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Self selected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341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Stock Market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671782" cy="4616118"/>
          </a:xfrm>
        </p:spPr>
        <p:txBody>
          <a:bodyPr>
            <a:normAutofit/>
          </a:bodyPr>
          <a:lstStyle/>
          <a:p>
            <a:r>
              <a:rPr lang="en-US" dirty="0" smtClean="0"/>
              <a:t>50 stocks, 10 from each sector (consumer goods, credit services, hospitals, consumer services like restaurants and hotels, and utilities)</a:t>
            </a:r>
          </a:p>
          <a:p>
            <a:r>
              <a:rPr lang="en-US" dirty="0" smtClean="0"/>
              <a:t>Recorded daily prices over a 1 year period (252 days)</a:t>
            </a:r>
          </a:p>
          <a:p>
            <a:r>
              <a:rPr lang="en-US" dirty="0" smtClean="0"/>
              <a:t>Data organized such that rows are grouped by industry</a:t>
            </a:r>
          </a:p>
          <a:p>
            <a:pPr lvl="1"/>
            <a:r>
              <a:rPr lang="en-US" dirty="0" smtClean="0"/>
              <a:t>For example, the first 10 rows are all stocks of companies in the consumer goods industry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5" t="22488" r="49821" b="7064"/>
          <a:stretch/>
        </p:blipFill>
        <p:spPr>
          <a:xfrm>
            <a:off x="7184504" y="1555843"/>
            <a:ext cx="4593513" cy="428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0846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043" y="50625"/>
            <a:ext cx="10515600" cy="1325563"/>
          </a:xfrm>
        </p:spPr>
        <p:txBody>
          <a:bodyPr/>
          <a:lstStyle/>
          <a:p>
            <a:r>
              <a:rPr lang="en-US" dirty="0" smtClean="0"/>
              <a:t>Code for POET estimator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3" y="1438990"/>
            <a:ext cx="4064000" cy="55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3" y="4889785"/>
            <a:ext cx="3911600" cy="1066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43" y="2920392"/>
            <a:ext cx="4991100" cy="10541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3" y="4765223"/>
            <a:ext cx="6221863" cy="19052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143" y="1434675"/>
            <a:ext cx="5788357" cy="277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85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7000"/>
            <a:ext cx="10515600" cy="1325563"/>
          </a:xfrm>
        </p:spPr>
        <p:txBody>
          <a:bodyPr/>
          <a:lstStyle/>
          <a:p>
            <a:r>
              <a:rPr lang="en-US" smtClean="0"/>
              <a:t>Markowitz </a:t>
            </a:r>
            <a:r>
              <a:rPr lang="en-US" dirty="0" smtClean="0"/>
              <a:t>Code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6" t="-1" b="1234"/>
          <a:stretch/>
        </p:blipFill>
        <p:spPr>
          <a:xfrm>
            <a:off x="276225" y="1200150"/>
            <a:ext cx="7369175" cy="5594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1849438"/>
            <a:ext cx="5943600" cy="19939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624980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1" b="1"/>
          <a:stretch/>
        </p:blipFill>
        <p:spPr>
          <a:xfrm>
            <a:off x="3797300" y="2274888"/>
            <a:ext cx="5232400" cy="2552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48300" y="3862388"/>
            <a:ext cx="3924300" cy="120032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Conclusion</a:t>
            </a:r>
            <a:r>
              <a:rPr lang="en-US" dirty="0" smtClean="0"/>
              <a:t>: The risk of the covariance matrix estimated by POET is less than half (approximately 15% less) than the risk calculated using diagonal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798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5709" t="18152" r="6402" b="13376"/>
          <a:stretch/>
        </p:blipFill>
        <p:spPr>
          <a:xfrm>
            <a:off x="660398" y="2260600"/>
            <a:ext cx="5326723" cy="2254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537" t="17198" r="4843" b="17198"/>
          <a:stretch/>
        </p:blipFill>
        <p:spPr>
          <a:xfrm>
            <a:off x="6565897" y="2260600"/>
            <a:ext cx="5326723" cy="21183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61560" y="18912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of Portfolio Weights </a:t>
            </a:r>
            <a:r>
              <a:rPr lang="en-US" b="1" dirty="0" smtClean="0"/>
              <a:t>without POET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10400" y="1891268"/>
            <a:ext cx="472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Distribution of Portfolio Weights </a:t>
            </a:r>
            <a:r>
              <a:rPr lang="en-US" b="1" dirty="0" smtClean="0"/>
              <a:t>with POET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59000" y="4884352"/>
            <a:ext cx="7848599" cy="175432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Conclusion</a:t>
            </a:r>
            <a:r>
              <a:rPr lang="en-US" dirty="0" smtClean="0"/>
              <a:t>: When calculating portfolio weights without POET, we find all weights to be within narrow range and one stock having a marginally higher weight.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When we use POET to estimate, our results improve. We have a wider range of portfolio weights, with the top stocks getting very high weightage. We also consider for short selling (negative weight) poorly performing stocks.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1066800" y="4076700"/>
            <a:ext cx="4920321" cy="332185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6946899" y="4062355"/>
            <a:ext cx="4920321" cy="332185"/>
          </a:xfrm>
          <a:prstGeom prst="roundRect">
            <a:avLst/>
          </a:prstGeom>
          <a:noFill/>
          <a:ln w="254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228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Variance and Covariance of Sets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1118273" cy="4765530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𝑈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𝑎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𝟏𝟏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𝒂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</m:oMath>
                </a14:m>
                <a:r>
                  <a:rPr lang="en-US" b="0" dirty="0" smtClean="0"/>
                  <a:t> is the covariance matrix of variables in U: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𝑝𝑥𝑝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𝑏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𝑏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𝒃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𝟐𝟐</m:t>
                        </m:r>
                      </m:sub>
                    </m:sSub>
                    <m:r>
                      <a:rPr lang="en-US" b="1" i="1" smtClean="0">
                        <a:latin typeface="Cambria Math" charset="0"/>
                      </a:rPr>
                      <m:t>𝒃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lang="en-US" b="0" dirty="0" smtClean="0"/>
                  <a:t> is the covariance matrix of variables in V: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22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𝑞𝑥𝑞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𝑐𝑜𝑣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b="1" i="0" smtClean="0">
                        <a:latin typeface="Cambria Math" panose="02040503050406030204" pitchFamily="18" charset="0"/>
                      </a:rPr>
                      <m:t>𝐛</m:t>
                    </m:r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en-US" dirty="0" smtClean="0"/>
                  <a:t> is the covariance matrix of variables in V and U: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  <m:mr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 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>
                                      <a:latin typeface="Cambria Math" charset="0"/>
                                    </a:rPr>
                                    <m:t>⋯</m:t>
                                  </m:r>
                                </m:e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𝑞</m:t>
                                          </m:r>
                                        </m:sub>
                                      </m:sSub>
                                    </m:sub>
                                    <m:sup>
                                      <m:r>
                                        <a:rPr lang="en-US" i="1">
                                          <a:latin typeface="Cambria Math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𝑝𝑥𝑞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𝑝𝑥𝑞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𝑞𝑥𝑝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)′ 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1118273" cy="4765530"/>
              </a:xfrm>
              <a:blipFill>
                <a:blip r:embed="rId2"/>
                <a:stretch>
                  <a:fillRect l="-713" t="-1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281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Maximizing Correlation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716330" y="2641513"/>
                <a:ext cx="6849979" cy="366700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:r>
                  <a:rPr lang="en-US" b="0" i="0" dirty="0" smtClean="0"/>
                  <a:t>to maximize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𝐶𝑜𝑟𝑟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i="0" dirty="0" smtClean="0">
                  <a:latin typeface="+mj-lt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𝐶𝑜𝑟𝑟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b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ra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Σ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rad>
                      </m:den>
                    </m:f>
                  </m:oMath>
                </a14:m>
                <a:endParaRPr lang="en-US" dirty="0" smtClean="0"/>
              </a:p>
              <a:p>
                <a:r>
                  <a:rPr lang="en-US" dirty="0" smtClean="0">
                    <a:latin typeface="Cambria Math" panose="02040503050406030204" pitchFamily="18" charset="0"/>
                  </a:rPr>
                  <a:t>CCA</a:t>
                </a:r>
                <a:r>
                  <a:rPr lang="en-US" b="0" dirty="0" smtClean="0">
                    <a:latin typeface="Cambria Math" panose="02040503050406030204" pitchFamily="18" charset="0"/>
                  </a:rPr>
                  <a:t> maximizes the correlation between sets U and V in a similar way tha</a:t>
                </a:r>
                <a:r>
                  <a:rPr lang="en-US" dirty="0" smtClean="0">
                    <a:latin typeface="Cambria Math" panose="02040503050406030204" pitchFamily="18" charset="0"/>
                  </a:rPr>
                  <a:t>t PCA maximizes variance</a:t>
                </a:r>
              </a:p>
              <a:p>
                <a:pPr lvl="1"/>
                <a:r>
                  <a:rPr lang="en-US" b="0" dirty="0" smtClean="0">
                    <a:latin typeface="Cambria Math" panose="02040503050406030204" pitchFamily="18" charset="0"/>
                  </a:rPr>
                  <a:t>PCA takes eigenvectors of covariance matrix</a:t>
                </a:r>
              </a:p>
              <a:p>
                <a:pPr lvl="1"/>
                <a:r>
                  <a:rPr lang="en-US" b="0" dirty="0" smtClean="0">
                    <a:latin typeface="Cambria Math" panose="02040503050406030204" pitchFamily="18" charset="0"/>
                  </a:rPr>
                  <a:t>CCA will take eigenvectors of a different matrix</a:t>
                </a:r>
              </a:p>
              <a:p>
                <a:endParaRPr lang="en-US" b="0" i="1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16330" y="2641513"/>
                <a:ext cx="6849979" cy="3667009"/>
              </a:xfrm>
              <a:blipFill rotWithShape="0">
                <a:blip r:embed="rId2"/>
                <a:stretch>
                  <a:fillRect l="-1603" t="-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838200" y="1690688"/>
                <a:ext cx="10515600" cy="4462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300" b="1" dirty="0" smtClean="0"/>
                  <a:t>Goal</a:t>
                </a:r>
                <a:r>
                  <a:rPr lang="en-US" sz="2300" dirty="0" smtClean="0"/>
                  <a:t>: Find coefficients (a and b) that </a:t>
                </a:r>
                <a:r>
                  <a:rPr lang="en-US" sz="2300" b="1" dirty="0" smtClean="0"/>
                  <a:t>maximize correlation between sets,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charset="0"/>
                          </a:rPr>
                          <m:t>𝑼</m:t>
                        </m:r>
                      </m:e>
                      <m:sub>
                        <m:r>
                          <a:rPr lang="en-US" sz="2300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b="1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3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1" i="1" smtClean="0">
                            <a:latin typeface="Cambria Math" charset="0"/>
                          </a:rPr>
                          <m:t>𝑽</m:t>
                        </m:r>
                      </m:e>
                      <m:sub>
                        <m:r>
                          <a:rPr lang="en-US" sz="2300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sz="2300" dirty="0" smtClean="0"/>
                  <a:t>  </a:t>
                </a:r>
                <a:endParaRPr lang="en-US" sz="23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690688"/>
                <a:ext cx="10515600" cy="446276"/>
              </a:xfrm>
              <a:prstGeom prst="rect">
                <a:avLst/>
              </a:prstGeom>
              <a:blipFill rotWithShape="0">
                <a:blip r:embed="rId3"/>
                <a:stretch>
                  <a:fillRect t="-7895" b="-2631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804" y="2641513"/>
            <a:ext cx="4601917" cy="3279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98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and Algorithm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59558" y="1690688"/>
                <a:ext cx="10794242" cy="4670709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In order to identify coefficient vectors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, we must set constraints: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</a:t>
                </a:r>
                <a:r>
                  <a:rPr lang="en-US" sz="2800" b="0" i="0" dirty="0" smtClean="0"/>
                  <a:t>and</a:t>
                </a:r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charset="0"/>
                      </a:rPr>
                      <m:t>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=1</m:t>
                    </m:r>
                  </m:oMath>
                </a14:m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i="0" dirty="0" smtClean="0">
                    <a:latin typeface="+mj-lt"/>
                  </a:rPr>
                  <a:t>  </a:t>
                </a:r>
                <a:r>
                  <a:rPr lang="en-US" sz="2800" b="0" i="0" dirty="0" smtClean="0"/>
                  <a:t>and </a:t>
                </a:r>
                <a:r>
                  <a:rPr lang="en-US" b="0" i="0" dirty="0" smtClean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</m:t>
                    </m:r>
                    <m:r>
                      <a:rPr lang="en-US" i="1">
                        <a:latin typeface="Cambria Math" charset="0"/>
                      </a:rPr>
                      <m:t>𝑐𝑜𝑣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charset="0"/>
                      </a:rPr>
                      <m:t>=0</m:t>
                    </m:r>
                  </m:oMath>
                </a14:m>
                <a:endParaRPr lang="en-US" i="0" dirty="0" smtClean="0">
                  <a:latin typeface="+mj-lt"/>
                </a:endParaRPr>
              </a:p>
              <a:p>
                <a:r>
                  <a:rPr lang="en-US" dirty="0" smtClean="0"/>
                  <a:t>We solve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𝐶𝑜𝑟𝑟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en-US" dirty="0" smtClean="0"/>
                  <a:t>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 smtClean="0"/>
                  <a:t> with</a:t>
                </a:r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:endParaRPr lang="en-US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 smtClean="0"/>
                  <a:t> is </a:t>
                </a:r>
                <a:r>
                  <a:rPr lang="en-US" dirty="0"/>
                  <a:t>the </a:t>
                </a:r>
                <a:r>
                  <a:rPr lang="en-US" dirty="0" smtClean="0"/>
                  <a:t>eigenvector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 smtClean="0"/>
                  <a:t> largest eigenvalue of the matrix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𝟐𝟏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bSup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/>
                  <a:t> is the eigenvector corresponding to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dirty="0"/>
                  <a:t> largest eigenvalue of the </a:t>
                </a:r>
                <a:r>
                  <a:rPr lang="en-US" dirty="0" smtClean="0"/>
                  <a:t>matrix</a:t>
                </a:r>
              </a:p>
              <a:p>
                <a:pPr lvl="2"/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bSup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sSubSup>
                      <m:sSub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𝟐𝟐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bSup>
                  </m:oMath>
                </a14:m>
                <a:endParaRPr lang="en-US" b="1" dirty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558" y="1690688"/>
                <a:ext cx="10794242" cy="4670709"/>
              </a:xfrm>
              <a:blipFill rotWithShape="0">
                <a:blip r:embed="rId2"/>
                <a:stretch>
                  <a:fillRect l="-903" t="-3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1927569" y="3504928"/>
            <a:ext cx="754380" cy="682388"/>
          </a:xfrm>
          <a:prstGeom prst="rect">
            <a:avLst/>
          </a:prstGeom>
          <a:noFill/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317387" y="3499348"/>
            <a:ext cx="832986" cy="68238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924779" y="4128728"/>
                <a:ext cx="754380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4779" y="4128728"/>
                <a:ext cx="754380" cy="473591"/>
              </a:xfrm>
              <a:prstGeom prst="rect">
                <a:avLst/>
              </a:prstGeom>
              <a:blipFill rotWithShape="0">
                <a:blip r:embed="rId3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320174" y="4123148"/>
                <a:ext cx="832987" cy="4735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dirty="0">
                  <a:solidFill>
                    <a:schemeClr val="accent2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174" y="4123148"/>
                <a:ext cx="832987" cy="473591"/>
              </a:xfrm>
              <a:prstGeom prst="rect">
                <a:avLst/>
              </a:prstGeom>
              <a:blipFill rotWithShape="0">
                <a:blip r:embed="rId4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369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and Intuition (I)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1" y="1825624"/>
                <a:ext cx="6450496" cy="4809637"/>
              </a:xfrm>
            </p:spPr>
            <p:txBody>
              <a:bodyPr>
                <a:normAutofit fontScale="70000" lnSpcReduction="20000"/>
              </a:bodyPr>
              <a:lstStyle/>
              <a:p>
                <a:pPr>
                  <a:lnSpc>
                    <a:spcPct val="110000"/>
                  </a:lnSpc>
                </a:pPr>
                <a:r>
                  <a:rPr lang="en-US" dirty="0" smtClean="0"/>
                  <a:t>The coefficients (vectors)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𝒂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𝒃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create lines, which are 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 smtClean="0"/>
                  <a:t> respectively. </a:t>
                </a:r>
              </a:p>
              <a:p>
                <a:pPr>
                  <a:lnSpc>
                    <a:spcPct val="110000"/>
                  </a:lnSpc>
                </a:pPr>
                <a:r>
                  <a:rPr lang="en-US" dirty="0" smtClean="0"/>
                  <a:t>The linear combinations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are orthogonal with each other. Likewise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however cannot be orthogonal with each other. In the picture, the angle between 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(called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𝑋</m:t>
                        </m:r>
                      </m:sub>
                    </m:sSub>
                  </m:oMath>
                </a14:m>
                <a:r>
                  <a:rPr lang="en-US" dirty="0" smtClean="0"/>
                  <a:t>) and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(called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𝑌</m:t>
                        </m:r>
                      </m:sub>
                    </m:sSub>
                  </m:oMath>
                </a14:m>
                <a:r>
                  <a:rPr lang="en-US" dirty="0" smtClean="0"/>
                  <a:t>)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3400" b="0" i="0" smtClean="0">
                        <a:solidFill>
                          <a:srgbClr val="00B0F0"/>
                        </a:solidFill>
                        <a:latin typeface="Cambria Math" charset="0"/>
                      </a:rPr>
                      <m:t>Φ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𝐶𝑜𝑣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charset="0"/>
                          </a:rPr>
                          <m:t>𝑼</m:t>
                        </m:r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𝟏𝟏</m:t>
                        </m:r>
                      </m:sub>
                    </m:sSub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𝑨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𝑰</m:t>
                    </m:r>
                  </m:oMath>
                </a14:m>
                <a:endParaRPr lang="en-US" b="1" dirty="0" smtClean="0"/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r>
                      <a:rPr lang="en-US" b="1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11</m:t>
                        </m:r>
                      </m:sub>
                      <m:sup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US" b="1" i="0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𝐄</m:t>
                        </m:r>
                      </m:e>
                      <m:sup>
                        <m:r>
                          <a:rPr lang="en-US" b="1" i="0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𝚲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0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0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0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𝐏</m:t>
                        </m:r>
                      </m:e>
                      <m:sub>
                        <m:r>
                          <a:rPr lang="en-US" b="0" i="0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1" i="0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 smtClean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orthogonal matrix with row</a:t>
                </a:r>
                <a:r>
                  <a:rPr lang="en-US" b="1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𝒆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𝒊</m:t>
                        </m:r>
                      </m:sub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 smtClean="0"/>
              </a:p>
              <a:p>
                <a:pPr lvl="1"/>
                <a:r>
                  <a:rPr lang="en-US" dirty="0" err="1" smtClean="0"/>
                  <a:t>Eigendecomposition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r>
                      <a:rPr lang="en-US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𝚲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b="1" dirty="0" smtClean="0"/>
              </a:p>
              <a:p>
                <a:pPr lvl="1"/>
                <a:endParaRPr lang="en-US" sz="1100" b="1" dirty="0" smtClean="0"/>
              </a:p>
              <a:p>
                <a:r>
                  <a:rPr lang="en-US" dirty="0" smtClean="0"/>
                  <a:t>Therefore,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𝚲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b="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1" y="1825624"/>
                <a:ext cx="6450496" cy="4809637"/>
              </a:xfrm>
              <a:blipFill rotWithShape="0">
                <a:blip r:embed="rId2"/>
                <a:stretch>
                  <a:fillRect l="-851" t="-87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474226" y="2004115"/>
            <a:ext cx="4372666" cy="3644900"/>
            <a:chOff x="7474226" y="2004115"/>
            <a:chExt cx="4372666" cy="3644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4226" y="2004115"/>
              <a:ext cx="4372666" cy="36449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65750" y="2565084"/>
              <a:ext cx="159026" cy="348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401379" y="2463484"/>
              <a:ext cx="159026" cy="348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65645" y="2538806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U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310560" y="244384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V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11069154" y="3406111"/>
            <a:ext cx="315292" cy="2286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962900" y="4241800"/>
            <a:ext cx="302745" cy="12700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65645" y="4521200"/>
            <a:ext cx="179618" cy="99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54445" y="5524500"/>
                <a:ext cx="1447800" cy="6463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b="1" dirty="0" smtClean="0"/>
                  <a:t>orthogonal</a:t>
                </a:r>
                <a:endParaRPr lang="en-US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45" y="5524500"/>
                <a:ext cx="1447800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2778" r="-5833" b="-25000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608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Interpretation and Intuition (II)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710959"/>
                <a:ext cx="6450496" cy="4868252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𝚲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endParaRPr lang="en-US" dirty="0"/>
              </a:p>
              <a:p>
                <a:endParaRPr lang="en-US" b="0" dirty="0" smtClean="0"/>
              </a:p>
              <a:p>
                <a:pPr>
                  <a:lnSpc>
                    <a:spcPct val="120000"/>
                  </a:lnSpc>
                </a:pPr>
                <a:r>
                  <a:rPr lang="en-US" b="0" dirty="0" smtClean="0"/>
                  <a:t>An interpretation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charset="0"/>
                      </a:rPr>
                      <m:t>𝑼</m:t>
                    </m:r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1" i="1" smtClean="0">
                        <a:latin typeface="Cambria Math" charset="0"/>
                      </a:rPr>
                      <m:t>𝑨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0" smtClean="0">
                            <a:latin typeface="Cambria Math" charset="0"/>
                          </a:rPr>
                          <m:t>𝚲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den>
                        </m:f>
                      </m:sup>
                    </m:sSubSup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b="1" dirty="0" smtClean="0"/>
                  <a:t> </a:t>
                </a:r>
                <a:r>
                  <a:rPr lang="en-US" dirty="0" smtClean="0"/>
                  <a:t>is (1) a transformation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𝑿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(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  <m:r>
                          <a:rPr lang="en-US" b="1" i="1" smtClean="0">
                            <a:latin typeface="Cambria Math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 smtClean="0"/>
                  <a:t> to uncorrelated, standardized principal components, followed by (2) a rotation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charset="0"/>
                          </a:rPr>
                          <m:t>𝑷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 smtClean="0"/>
                  <a:t> of orthogonal vectors which lie in the plane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dirty="0" smtClean="0"/>
                  <a:t>, followed by (3) another rotation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charset="0"/>
                          </a:rPr>
                          <m:t>𝑬</m:t>
                        </m:r>
                      </m:e>
                      <m:sup>
                        <m:r>
                          <a:rPr lang="en-US" b="1" i="1" smtClean="0">
                            <a:latin typeface="Cambria Math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 smtClean="0"/>
                  <a:t> which lies in the plane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en-US" dirty="0" smtClean="0"/>
                  <a:t>, essentially connecting planes </a:t>
                </a:r>
                <a:r>
                  <a:rPr lang="en-US" b="1" dirty="0" smtClean="0"/>
                  <a:t>U</a:t>
                </a:r>
                <a:r>
                  <a:rPr lang="en-US" dirty="0" smtClean="0"/>
                  <a:t> and </a:t>
                </a:r>
                <a:r>
                  <a:rPr lang="en-US" b="1" dirty="0" smtClean="0"/>
                  <a:t>V</a:t>
                </a:r>
                <a:r>
                  <a:rPr lang="en-US" dirty="0" smtClean="0"/>
                  <a:t> (or equivalently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𝟏𝟏</m:t>
                        </m:r>
                      </m:sub>
                    </m:sSub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charset="0"/>
                          </a:rPr>
                          <m:t>𝟐𝟐</m:t>
                        </m:r>
                      </m:sub>
                    </m:sSub>
                  </m:oMath>
                </a14:m>
                <a:r>
                  <a:rPr lang="en-US" dirty="0" smtClean="0"/>
                  <a:t>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710959"/>
                <a:ext cx="6450496" cy="4868252"/>
              </a:xfrm>
              <a:blipFill rotWithShape="0">
                <a:blip r:embed="rId2"/>
                <a:stretch>
                  <a:fillRect l="-1134" r="-1418" b="-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/>
          <p:cNvGrpSpPr/>
          <p:nvPr/>
        </p:nvGrpSpPr>
        <p:grpSpPr>
          <a:xfrm>
            <a:off x="7474226" y="2004115"/>
            <a:ext cx="4372666" cy="3644900"/>
            <a:chOff x="7474226" y="2004115"/>
            <a:chExt cx="4372666" cy="36449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74226" y="2004115"/>
              <a:ext cx="4372666" cy="36449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8365750" y="2565084"/>
              <a:ext cx="159026" cy="348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0401379" y="2463484"/>
              <a:ext cx="159026" cy="3486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265645" y="2538806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/>
              <a:t>U</a:t>
            </a:r>
            <a:endParaRPr lang="en-US" sz="2000" i="1" dirty="0"/>
          </a:p>
        </p:txBody>
      </p:sp>
      <p:sp>
        <p:nvSpPr>
          <p:cNvPr id="9" name="TextBox 8"/>
          <p:cNvSpPr txBox="1"/>
          <p:nvPr/>
        </p:nvSpPr>
        <p:spPr>
          <a:xfrm>
            <a:off x="10310560" y="2443840"/>
            <a:ext cx="2698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V</a:t>
            </a:r>
          </a:p>
        </p:txBody>
      </p:sp>
      <p:sp>
        <p:nvSpPr>
          <p:cNvPr id="11" name="Right Arrow 10"/>
          <p:cNvSpPr/>
          <p:nvPr/>
        </p:nvSpPr>
        <p:spPr>
          <a:xfrm rot="5400000">
            <a:off x="11069154" y="3406111"/>
            <a:ext cx="315292" cy="228600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7962900" y="4241800"/>
            <a:ext cx="302745" cy="12700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8265645" y="4521200"/>
            <a:ext cx="179618" cy="990600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7554445" y="5524500"/>
                <a:ext cx="1447800" cy="646331"/>
              </a:xfrm>
              <a:prstGeom prst="rect">
                <a:avLst/>
              </a:prstGeom>
              <a:noFill/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𝑎𝑛𝑑</m:t>
                    </m:r>
                    <m:r>
                      <a:rPr lang="en-US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 are </a:t>
                </a:r>
                <a:r>
                  <a:rPr lang="en-US" b="1" dirty="0" smtClean="0"/>
                  <a:t>orthogonal</a:t>
                </a:r>
                <a:endParaRPr lang="en-US" b="1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445" y="5524500"/>
                <a:ext cx="1447800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52778" r="-5833" b="-25000"/>
                </a:stretch>
              </a:blipFill>
              <a:ln>
                <a:solidFill>
                  <a:schemeClr val="bg2">
                    <a:lumMod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Rectangle 24"/>
          <p:cNvSpPr/>
          <p:nvPr/>
        </p:nvSpPr>
        <p:spPr>
          <a:xfrm>
            <a:off x="2749797" y="1899257"/>
            <a:ext cx="800997" cy="37721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2286265" y="1684949"/>
            <a:ext cx="1428485" cy="69101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3415864" y="1911120"/>
            <a:ext cx="500405" cy="0"/>
          </a:xfrm>
          <a:prstGeom prst="straightConnector1">
            <a:avLst/>
          </a:prstGeom>
          <a:ln w="28575">
            <a:solidFill>
              <a:srgbClr val="4171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714750" y="2345290"/>
            <a:ext cx="0" cy="19710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/>
              <p:cNvSpPr txBox="1"/>
              <p:nvPr/>
            </p:nvSpPr>
            <p:spPr>
              <a:xfrm>
                <a:off x="3999517" y="1484163"/>
                <a:ext cx="2091945" cy="841256"/>
              </a:xfrm>
              <a:prstGeom prst="rect">
                <a:avLst/>
              </a:prstGeom>
              <a:noFill/>
              <a:ln>
                <a:solidFill>
                  <a:srgbClr val="41719C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smtClean="0"/>
                  <a:t>Set of principal components derived (only)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𝑋</m:t>
                        </m:r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(1)</m:t>
                        </m:r>
                      </m:sup>
                    </m:s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9517" y="1484163"/>
                <a:ext cx="2091945" cy="841256"/>
              </a:xfrm>
              <a:prstGeom prst="rect">
                <a:avLst/>
              </a:prstGeom>
              <a:blipFill rotWithShape="0">
                <a:blip r:embed="rId5"/>
                <a:stretch>
                  <a:fillRect t="-1429" b="-7857"/>
                </a:stretch>
              </a:blipFill>
              <a:ln>
                <a:solidFill>
                  <a:srgbClr val="41719C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2429287" y="2579762"/>
                <a:ext cx="2579870" cy="990784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latin typeface="Cambria Math" charset="0"/>
                          </a:rPr>
                          <m:t>𝑖</m:t>
                        </m:r>
                      </m:e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1600" dirty="0" smtClean="0"/>
                  <a:t> row is principal component scaled to unit variance i.e.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rad>
                      </m:den>
                    </m:f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charset="0"/>
                          </a:rPr>
                          <m:t>𝒑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𝑖</m:t>
                        </m:r>
                      </m:sub>
                      <m:sup>
                        <m:r>
                          <a:rPr lang="en-US" sz="1600" b="0" i="1" smtClean="0">
                            <a:latin typeface="Cambria Math" charset="0"/>
                          </a:rPr>
                          <m:t>′</m:t>
                        </m:r>
                      </m:sup>
                    </m:sSubSup>
                    <m:sSubSup>
                      <m:sSubSup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b="1" i="1" smtClean="0">
                            <a:latin typeface="Cambria Math" charset="0"/>
                          </a:rPr>
                          <m:t>𝑿</m:t>
                        </m:r>
                      </m:e>
                      <m:sub>
                        <m:r>
                          <a:rPr lang="en-US" sz="1600" b="0" i="1" smtClean="0">
                            <a:latin typeface="Cambria Math" charset="0"/>
                          </a:rPr>
                          <m:t>𝑖</m:t>
                        </m:r>
                      </m:sub>
                      <m:sup/>
                    </m:sSubSup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9287" y="2579762"/>
                <a:ext cx="2579870" cy="990784"/>
              </a:xfrm>
              <a:prstGeom prst="rect">
                <a:avLst/>
              </a:prstGeom>
              <a:blipFill rotWithShape="0">
                <a:blip r:embed="rId6"/>
                <a:stretch>
                  <a:fillRect t="-606" b="-11515"/>
                </a:stretch>
              </a:blipFill>
              <a:ln>
                <a:solidFill>
                  <a:schemeClr val="accent2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ight Arrow 19"/>
          <p:cNvSpPr/>
          <p:nvPr/>
        </p:nvSpPr>
        <p:spPr>
          <a:xfrm rot="5400000">
            <a:off x="8741315" y="2252973"/>
            <a:ext cx="431200" cy="309684"/>
          </a:xfrm>
          <a:prstGeom prst="right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899344" y="1208734"/>
            <a:ext cx="2115142" cy="92333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Canonical Correlation between 2 sets, U and 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63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6534</TotalTime>
  <Words>1882</Words>
  <Application>Microsoft Office PowerPoint</Application>
  <PresentationFormat>Widescreen</PresentationFormat>
  <Paragraphs>348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 Math</vt:lpstr>
      <vt:lpstr>Wingdings</vt:lpstr>
      <vt:lpstr>Office Theme</vt:lpstr>
      <vt:lpstr>Covariance and Dependence</vt:lpstr>
      <vt:lpstr>Canonical Correlation Analysis</vt:lpstr>
      <vt:lpstr>What is “Canonical” Correlation Analysis?</vt:lpstr>
      <vt:lpstr>2 Sets of Variables </vt:lpstr>
      <vt:lpstr>Defining Variance and Covariance of Sets</vt:lpstr>
      <vt:lpstr>Maximizing Correlation</vt:lpstr>
      <vt:lpstr>Implementation and Algorithm</vt:lpstr>
      <vt:lpstr>Interpretation and Intuition (I)</vt:lpstr>
      <vt:lpstr>Interpretation and Intuition (II)</vt:lpstr>
      <vt:lpstr>CCA Example</vt:lpstr>
      <vt:lpstr>Data – Survey on Mental Health at Tech Co.</vt:lpstr>
      <vt:lpstr>This is what the data looks like</vt:lpstr>
      <vt:lpstr>Code</vt:lpstr>
      <vt:lpstr>Results</vt:lpstr>
      <vt:lpstr>Covariance Matrix Estimation</vt:lpstr>
      <vt:lpstr>Covariance Matrix – 2 Potential Problems </vt:lpstr>
      <vt:lpstr>Eigenvalues of Covariance Matrix Theory</vt:lpstr>
      <vt:lpstr>Eigenvalues of Covariance Matrix Application</vt:lpstr>
      <vt:lpstr>Estimating the Covariance Matrix</vt:lpstr>
      <vt:lpstr>Banding</vt:lpstr>
      <vt:lpstr>Banding Intuition</vt:lpstr>
      <vt:lpstr>Banding Method</vt:lpstr>
      <vt:lpstr>Banding Equations</vt:lpstr>
      <vt:lpstr>Tapering</vt:lpstr>
      <vt:lpstr>Tapering Intuition</vt:lpstr>
      <vt:lpstr>Tapering Equations</vt:lpstr>
      <vt:lpstr>Thresholding</vt:lpstr>
      <vt:lpstr>Thresholding Idea</vt:lpstr>
      <vt:lpstr>Selecting the Threshold</vt:lpstr>
      <vt:lpstr>Banding, Tapering, Thresholding Code</vt:lpstr>
      <vt:lpstr>Couture Plots of Principal Components with soft thresholding</vt:lpstr>
      <vt:lpstr>POET – Principal Orthogonal Complement Thresholding</vt:lpstr>
      <vt:lpstr>Motivation</vt:lpstr>
      <vt:lpstr>Overview</vt:lpstr>
      <vt:lpstr>Factor Model</vt:lpstr>
      <vt:lpstr>Matrix 1 – PCA on sample covariance matrix</vt:lpstr>
      <vt:lpstr>Choosing the number of factors ~ K</vt:lpstr>
      <vt:lpstr>Matrix 2 – Thresholding</vt:lpstr>
      <vt:lpstr>Choosing the threshold ~ τ dependent on C</vt:lpstr>
      <vt:lpstr>POET Examples</vt:lpstr>
      <vt:lpstr>Markowitz (1952, 1959)</vt:lpstr>
      <vt:lpstr>Stock Market Data</vt:lpstr>
      <vt:lpstr>Code for POET estimator</vt:lpstr>
      <vt:lpstr>Markowitz Code</vt:lpstr>
      <vt:lpstr>Result</vt:lpstr>
      <vt:lpstr>Result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Covariance and Dependence</dc:title>
  <dc:creator>Microsoft Office User</dc:creator>
  <cp:lastModifiedBy>DU, Lilun</cp:lastModifiedBy>
  <cp:revision>137</cp:revision>
  <dcterms:created xsi:type="dcterms:W3CDTF">2017-08-19T08:03:32Z</dcterms:created>
  <dcterms:modified xsi:type="dcterms:W3CDTF">2017-10-25T05:21:14Z</dcterms:modified>
</cp:coreProperties>
</file>